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7"/>
  </p:notesMasterIdLst>
  <p:handoutMasterIdLst>
    <p:handoutMasterId r:id="rId8"/>
  </p:handoutMasterIdLst>
  <p:sldIdLst>
    <p:sldId id="294" r:id="rId2"/>
    <p:sldId id="275" r:id="rId3"/>
    <p:sldId id="298" r:id="rId4"/>
    <p:sldId id="299" r:id="rId5"/>
    <p:sldId id="300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napToObjects="1" showGuides="1">
      <p:cViewPr varScale="1">
        <p:scale>
          <a:sx n="83" d="100"/>
          <a:sy n="83" d="100"/>
        </p:scale>
        <p:origin x="522" y="90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7/24/2020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7/24/2020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t>7/24/2020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t>7/24/2020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t>7/24/2020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t>7/24/2020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3C7E1B65-1920-CF40-87B8-818D6517E0EA}" type="datetime1">
              <a:rPr lang="en-US" smtClean="0"/>
              <a:t>7/24/2020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7/24/2020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EF4938-6162-EE4E-9ED3-73016E21644A}" type="datetime1">
              <a:rPr lang="en-US" smtClean="0"/>
              <a:t>7/24/2020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/>
              <a:t>Ron Rechenmacher	</a:t>
            </a:r>
          </a:p>
          <a:p>
            <a:r>
              <a:rPr lang="en-US" dirty="0"/>
              <a:t>Meeting Title</a:t>
            </a:r>
          </a:p>
          <a:p>
            <a:r>
              <a:rPr lang="en-US" dirty="0"/>
              <a:t>24 July 2020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</p:spPr>
        <p:txBody>
          <a:bodyPr>
            <a:noAutofit/>
          </a:bodyPr>
          <a:lstStyle/>
          <a:p>
            <a:r>
              <a:rPr lang="en-US" dirty="0"/>
              <a:t>TRACE – fast and slow message logging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71551"/>
            <a:ext cx="8672513" cy="3591306"/>
          </a:xfrm>
        </p:spPr>
        <p:txBody>
          <a:bodyPr/>
          <a:lstStyle/>
          <a:p>
            <a:r>
              <a:rPr lang="en-US" dirty="0"/>
              <a:t>Working with “TRACE” since circa 1988</a:t>
            </a:r>
          </a:p>
          <a:p>
            <a:pPr lvl="1"/>
            <a:r>
              <a:rPr lang="en-US" dirty="0"/>
              <a:t>Classically, “message logging” is writing strings to “console” or file (&gt;file) or both (|tee file).</a:t>
            </a:r>
          </a:p>
          <a:p>
            <a:pPr lvl="1"/>
            <a:r>
              <a:rPr lang="en-US" dirty="0"/>
              <a:t>“Tracing” implies a more detailed view.</a:t>
            </a:r>
          </a:p>
          <a:p>
            <a:pPr lvl="2"/>
            <a:r>
              <a:rPr lang="en-US" dirty="0"/>
              <a:t>Performance impact assumed (hoped/desired) to be minimal</a:t>
            </a:r>
          </a:p>
          <a:p>
            <a:pPr lvl="3"/>
            <a:r>
              <a:rPr lang="en-US" dirty="0"/>
              <a:t>Execution order (race conditions) not impacted</a:t>
            </a:r>
          </a:p>
          <a:p>
            <a:pPr lvl="4"/>
            <a:r>
              <a:rPr lang="en-US" dirty="0">
                <a:solidFill>
                  <a:srgbClr val="50504E"/>
                </a:solidFill>
              </a:rPr>
              <a:t>Race condition (error) will occur w/ or w/o “tracing”</a:t>
            </a:r>
          </a:p>
          <a:p>
            <a:pPr lvl="2"/>
            <a:r>
              <a:rPr lang="en-US" dirty="0">
                <a:solidFill>
                  <a:srgbClr val="50504E"/>
                </a:solidFill>
              </a:rPr>
              <a:t>More details means: </a:t>
            </a:r>
            <a:r>
              <a:rPr lang="en-US" dirty="0" err="1">
                <a:solidFill>
                  <a:srgbClr val="50504E"/>
                </a:solidFill>
              </a:rPr>
              <a:t>tid</a:t>
            </a:r>
            <a:r>
              <a:rPr lang="en-US" dirty="0">
                <a:solidFill>
                  <a:srgbClr val="50504E"/>
                </a:solidFill>
              </a:rPr>
              <a:t>, </a:t>
            </a:r>
            <a:r>
              <a:rPr lang="en-US" dirty="0" err="1">
                <a:solidFill>
                  <a:srgbClr val="50504E"/>
                </a:solidFill>
              </a:rPr>
              <a:t>cpu</a:t>
            </a:r>
            <a:r>
              <a:rPr lang="en-US" dirty="0">
                <a:solidFill>
                  <a:srgbClr val="50504E"/>
                </a:solidFill>
              </a:rPr>
              <a:t>, and (possibly) interactions with kernel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Tracing or message logging or both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7/24/2020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89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29DB0A-9319-44F2-A177-A4A3CED38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43534"/>
            <a:ext cx="8672513" cy="5346954"/>
          </a:xfrm>
        </p:spPr>
        <p:txBody>
          <a:bodyPr/>
          <a:lstStyle/>
          <a:p>
            <a:r>
              <a:rPr lang="en-US" dirty="0"/>
              <a:t>Real time embedded – </a:t>
            </a:r>
            <a:r>
              <a:rPr lang="en-US" dirty="0" err="1"/>
              <a:t>iRMX</a:t>
            </a:r>
            <a:endParaRPr lang="en-US" dirty="0"/>
          </a:p>
          <a:p>
            <a:pPr lvl="1"/>
            <a:r>
              <a:rPr lang="en-US" dirty="0"/>
              <a:t>Simple console</a:t>
            </a:r>
          </a:p>
          <a:p>
            <a:pPr lvl="1"/>
            <a:r>
              <a:rPr lang="en-US" dirty="0"/>
              <a:t>Dynamic level control</a:t>
            </a:r>
          </a:p>
          <a:p>
            <a:r>
              <a:rPr lang="en-US" dirty="0"/>
              <a:t>PSOS, VxWorks</a:t>
            </a:r>
          </a:p>
          <a:p>
            <a:pPr lvl="1"/>
            <a:r>
              <a:rPr lang="en-US" dirty="0"/>
              <a:t>Memory and console (fast and slow)</a:t>
            </a:r>
          </a:p>
          <a:p>
            <a:pPr lvl="1"/>
            <a:r>
              <a:rPr lang="en-US" dirty="0"/>
              <a:t>Flat memory space – kernel switch hook, interrupt hook</a:t>
            </a:r>
          </a:p>
          <a:p>
            <a:pPr lvl="1"/>
            <a:r>
              <a:rPr lang="en-US" dirty="0"/>
              <a:t>“freeze” but not trigger, Remote trace show </a:t>
            </a:r>
          </a:p>
          <a:p>
            <a:r>
              <a:rPr lang="en-US" dirty="0"/>
              <a:t>Linux – pre-hook</a:t>
            </a:r>
          </a:p>
          <a:p>
            <a:pPr lvl="1"/>
            <a:r>
              <a:rPr lang="en-US" dirty="0"/>
              <a:t>Kernel patch – non-</a:t>
            </a:r>
            <a:r>
              <a:rPr lang="en-US" dirty="0" err="1"/>
              <a:t>syscall</a:t>
            </a:r>
            <a:r>
              <a:rPr lang="en-US" dirty="0"/>
              <a:t> interrupt  (time, </a:t>
            </a:r>
            <a:r>
              <a:rPr lang="en-US" dirty="0" err="1"/>
              <a:t>pid</a:t>
            </a:r>
            <a:r>
              <a:rPr lang="en-US" dirty="0"/>
              <a:t> available directly in kernel</a:t>
            </a:r>
          </a:p>
          <a:p>
            <a:r>
              <a:rPr lang="en-US" dirty="0"/>
              <a:t>Linux – hooks, </a:t>
            </a:r>
            <a:r>
              <a:rPr lang="en-US" dirty="0" err="1"/>
              <a:t>vsyscall</a:t>
            </a:r>
            <a:r>
              <a:rPr lang="en-US" dirty="0"/>
              <a:t>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Memory map file, no system call expect at </a:t>
            </a:r>
            <a:r>
              <a:rPr lang="en-US" dirty="0" err="1"/>
              <a:t>init</a:t>
            </a:r>
            <a:r>
              <a:rPr lang="en-US" dirty="0"/>
              <a:t> and fork</a:t>
            </a:r>
          </a:p>
          <a:p>
            <a:pPr lvl="1"/>
            <a:r>
              <a:rPr lang="en-US" dirty="0" err="1"/>
              <a:t>Userspace</a:t>
            </a:r>
            <a:r>
              <a:rPr lang="en-US" dirty="0"/>
              <a:t> only, kernel module, or compiled in (kernel patch)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B3FFFC-1D08-4C1B-A3C9-3636BCFFF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History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D2E26-2E3B-4637-AE29-1740FE85A9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B9476-9EEB-4D10-A73A-78C30F1F50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46109-7848-4D63-A6BC-5B16E36A5D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992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A4E9D6-1086-449E-B39A-844A4D92A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4222242"/>
          </a:xfrm>
        </p:spPr>
        <p:txBody>
          <a:bodyPr/>
          <a:lstStyle/>
          <a:p>
            <a:r>
              <a:rPr lang="en-US" dirty="0"/>
              <a:t>Fast</a:t>
            </a:r>
          </a:p>
          <a:p>
            <a:pPr lvl="1"/>
            <a:r>
              <a:rPr lang="en-US" dirty="0"/>
              <a:t>No system call</a:t>
            </a:r>
          </a:p>
          <a:p>
            <a:pPr lvl="1"/>
            <a:r>
              <a:rPr lang="en-US" dirty="0"/>
              <a:t>Delayed formatting</a:t>
            </a:r>
          </a:p>
          <a:p>
            <a:pPr lvl="1"/>
            <a:r>
              <a:rPr lang="en-US" dirty="0"/>
              <a:t>Limitations – i.e. message size</a:t>
            </a:r>
          </a:p>
          <a:p>
            <a:pPr lvl="1"/>
            <a:r>
              <a:rPr lang="en-US" dirty="0"/>
              <a:t>Circular buffer - (configurable) memory allocation</a:t>
            </a:r>
          </a:p>
          <a:p>
            <a:pPr lvl="2"/>
            <a:r>
              <a:rPr lang="en-US" dirty="0"/>
              <a:t>Triggerable freeze</a:t>
            </a:r>
          </a:p>
          <a:p>
            <a:pPr lvl="1"/>
            <a:r>
              <a:rPr lang="en-US" dirty="0"/>
              <a:t>Shared mem vs. memory mapped file</a:t>
            </a:r>
          </a:p>
          <a:p>
            <a:pPr lvl="2"/>
            <a:r>
              <a:rPr lang="en-US" dirty="0"/>
              <a:t>File writing – benefit outweighs the detriment.</a:t>
            </a:r>
          </a:p>
          <a:p>
            <a:pPr lvl="3"/>
            <a:r>
              <a:rPr lang="en-US" dirty="0"/>
              <a:t>Can be bypassed – file in </a:t>
            </a:r>
            <a:r>
              <a:rPr lang="en-US" dirty="0" err="1"/>
              <a:t>ramdisk</a:t>
            </a:r>
            <a:endParaRPr lang="en-US" dirty="0"/>
          </a:p>
          <a:p>
            <a:pPr lvl="2"/>
            <a:r>
              <a:rPr lang="en-US" dirty="0"/>
              <a:t>Kernel /proc/</a:t>
            </a:r>
            <a:r>
              <a:rPr lang="en-US" dirty="0" err="1"/>
              <a:t>virtual_file</a:t>
            </a:r>
            <a:r>
              <a:rPr lang="en-US" dirty="0"/>
              <a:t> allows memory map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91BFC5-E633-431E-BF94-5B5B7FA69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Fast, Slow, or Both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F861A-84B0-4DF7-A6C6-13F2FD7A59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CA021-C6D9-484A-97A4-F86ACA867E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7875C-4067-4CC6-B7B9-C13E40634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06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1C2CE5-30DA-4E4F-A5AC-01FF72CF46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Slow</a:t>
            </a:r>
          </a:p>
          <a:p>
            <a:pPr lvl="1"/>
            <a:r>
              <a:rPr lang="en-US" dirty="0"/>
              <a:t>Complete message formatting</a:t>
            </a:r>
          </a:p>
          <a:p>
            <a:pPr lvl="1"/>
            <a:r>
              <a:rPr lang="en-US" dirty="0"/>
              <a:t>System call</a:t>
            </a:r>
          </a:p>
          <a:p>
            <a:pPr lvl="2"/>
            <a:r>
              <a:rPr lang="en-US" dirty="0"/>
              <a:t>Might as well have multiple</a:t>
            </a:r>
          </a:p>
          <a:p>
            <a:r>
              <a:rPr lang="en-US" dirty="0"/>
              <a:t>Both</a:t>
            </a:r>
          </a:p>
          <a:p>
            <a:pPr lvl="1"/>
            <a:r>
              <a:rPr lang="en-US" dirty="0"/>
              <a:t>Slow happens less often</a:t>
            </a:r>
          </a:p>
          <a:p>
            <a:pPr lvl="1"/>
            <a:r>
              <a:rPr lang="en-US" dirty="0"/>
              <a:t>Every slow might as well be fast also</a:t>
            </a:r>
          </a:p>
          <a:p>
            <a:pPr lvl="1"/>
            <a:r>
              <a:rPr lang="en-US" dirty="0"/>
              <a:t>Nice if slow and fast have same timestamp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3047CB-B244-488E-89A5-69B9B44C8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Fast, Slow or Both - continued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09793-A014-4C05-B1CF-1A21064F091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3A909-8673-44A2-A1E1-0DA7220D96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C5613-A7D0-4C42-93D7-01D598C06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463855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4CE75730-A44F-4471-A8FF-470C7B8A2015}" vid="{32B1118D-1336-475A-BF88-2F7E19A1F7F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 Template</Template>
  <TotalTime>95</TotalTime>
  <Words>334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Helvetica</vt:lpstr>
      <vt:lpstr>Fermilab_PPT_090815</vt:lpstr>
      <vt:lpstr>PowerPoint Presentation</vt:lpstr>
      <vt:lpstr>Tracing or message logging or both</vt:lpstr>
      <vt:lpstr>Brief History</vt:lpstr>
      <vt:lpstr>Fast, Slow, or Both</vt:lpstr>
      <vt:lpstr>Fast, Slow or Both - continued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D Rechenmacher</dc:creator>
  <cp:lastModifiedBy>Ronald D Rechenmacher</cp:lastModifiedBy>
  <cp:revision>9</cp:revision>
  <cp:lastPrinted>2014-01-20T19:40:21Z</cp:lastPrinted>
  <dcterms:created xsi:type="dcterms:W3CDTF">2020-03-22T19:32:11Z</dcterms:created>
  <dcterms:modified xsi:type="dcterms:W3CDTF">2020-07-24T20:47:32Z</dcterms:modified>
</cp:coreProperties>
</file>