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notesSlides/_rels/notesSlide7.xml.rels" ContentType="application/vnd.openxmlformats-package.relationships+xml"/>
  <Override PartName="/ppt/notesSlides/notesSlide7.xml" ContentType="application/vnd.openxmlformats-officedocument.presentationml.notesSlide+xml"/>
  <Override PartName="/ppt/slides/_rels/slide15.xml.rels" ContentType="application/vnd.openxmlformats-package.relationships+xml"/>
  <Override PartName="/ppt/slides/_rels/slide14.xml.rels" ContentType="application/vnd.openxmlformats-package.relationships+xml"/>
  <Override PartName="/ppt/slides/_rels/slide13.xml.rels" ContentType="application/vnd.openxmlformats-package.relationships+xml"/>
  <Override PartName="/ppt/slides/_rels/slide12.xml.rels" ContentType="application/vnd.openxmlformats-package.relationships+xml"/>
  <Override PartName="/ppt/slides/_rels/slide11.xml.rels" ContentType="application/vnd.openxmlformats-package.relationships+xml"/>
  <Override PartName="/ppt/slides/_rels/slide3.xml.rels" ContentType="application/vnd.openxmlformats-package.relationships+xml"/>
  <Override PartName="/ppt/slides/_rels/slide4.xml.rels" ContentType="application/vnd.openxmlformats-package.relationships+xml"/>
  <Override PartName="/ppt/slides/_rels/slide5.xml.rels" ContentType="application/vnd.openxmlformats-package.relationships+xml"/>
  <Override PartName="/ppt/slides/_rels/slide6.xml.rels" ContentType="application/vnd.openxmlformats-package.relationships+xml"/>
  <Override PartName="/ppt/slides/_rels/slide7.xml.rels" ContentType="application/vnd.openxmlformats-package.relationships+xml"/>
  <Override PartName="/ppt/slides/_rels/slide1.xml.rels" ContentType="application/vnd.openxmlformats-package.relationships+xml"/>
  <Override PartName="/ppt/slides/_rels/slide8.xml.rels" ContentType="application/vnd.openxmlformats-package.relationships+xml"/>
  <Override PartName="/ppt/slides/_rels/slide2.xml.rels" ContentType="application/vnd.openxmlformats-package.relationships+xml"/>
  <Override PartName="/ppt/slides/_rels/slide9.xml.rels" ContentType="application/vnd.openxmlformats-package.relationships+xml"/>
  <Override PartName="/ppt/slides/_rels/slide10.xml.rels" ContentType="application/vnd.openxmlformats-package.relationships+xml"/>
  <Override PartName="/ppt/slides/slide15.xml" ContentType="application/vnd.openxmlformats-officedocument.presentationml.slide+xml"/>
  <Override PartName="/ppt/slides/slide14.xml" ContentType="application/vnd.openxmlformats-officedocument.presentationml.slide+xml"/>
  <Override PartName="/ppt/slides/slide13.xml" ContentType="application/vnd.openxmlformats-officedocument.presentationml.slide+xml"/>
  <Override PartName="/ppt/slides/slide12.xml" ContentType="application/vnd.openxmlformats-officedocument.presentationml.slide+xml"/>
  <Override PartName="/ppt/slides/slide11.xml" ContentType="application/vnd.openxmlformats-officedocument.presentationml.slide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_rels/presentation.xml.rels" ContentType="application/vnd.openxmlformats-package.relationships+xml"/>
  <Override PartName="/ppt/media/image4.png" ContentType="image/png"/>
  <Override PartName="/ppt/media/image3.png" ContentType="image/png"/>
  <Override PartName="/ppt/media/image2.png" ContentType="image/png"/>
  <Override PartName="/ppt/media/image1.png" ContentType="image/png"/>
  <Override PartName="/ppt/slideLayouts/slideLayout24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_rels/slideLayout24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slideLayout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2.xml" ContentType="application/vnd.openxmlformats-officedocument.presentationml.slideMaster+xml"/>
  <Override PartName="/ppt/slideMasters/slideMaster1.xml" ContentType="application/vnd.openxmlformats-officedocument.presentationml.slideMaster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61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</p:sldIdLst>
  <p:sldSz cx="9144000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slide" Target="slides/slide11.xml"/><Relationship Id="rId16" Type="http://schemas.openxmlformats.org/officeDocument/2006/relationships/slide" Target="slides/slide12.xml"/><Relationship Id="rId17" Type="http://schemas.openxmlformats.org/officeDocument/2006/relationships/slide" Target="slides/slide13.xml"/><Relationship Id="rId18" Type="http://schemas.openxmlformats.org/officeDocument/2006/relationships/slide" Target="slides/slide14.xml"/><Relationship Id="rId19" Type="http://schemas.openxmlformats.org/officeDocument/2006/relationships/slide" Target="slides/slide15.xml"/>
</Relationships>
</file>

<file path=ppt/media/image1.png>
</file>

<file path=ppt/media/image2.png>
</file>

<file path=ppt/media/image3.png>
</file>

<file path=ppt/media/image4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3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PlaceHolder 1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lIns="0" rIns="0" tIns="0" bIns="0"/>
          <a:p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notes format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9" name="PlaceHolder 2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lIns="0" rIns="0" tIns="0" bIns="0"/>
          <a:p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&lt;header&gt;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80" name="PlaceHolder 3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lIns="0" rIns="0" tIns="0" bIns="0"/>
          <a:p>
            <a:pPr algn="r"/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81" name="PlaceHolder 4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lIns="0" rIns="0" tIns="0" bIns="0" anchor="b"/>
          <a:p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82" name="PlaceHolder 5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lIns="0" rIns="0" tIns="0" bIns="0" anchor="b"/>
          <a:p>
            <a:pPr algn="r"/>
            <a:fld id="{4C2363B9-A7EF-458D-BEC8-159409BE83CC}" type="slidenum"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7.xml.rels><?xml version="1.0" encoding="UTF-8"?>
<Relationships xmlns="http://schemas.openxmlformats.org/package/2006/relationships"><Relationship Id="rId1" Type="http://schemas.openxmlformats.org/officeDocument/2006/relationships/slide" Target="../slides/slide7.xml"/><Relationship Id="rId2" Type="http://schemas.openxmlformats.org/officeDocument/2006/relationships/notesMaster" Target="../notesMasters/notesMaster1.xml"/>
</Relationships>
</file>

<file path=ppt/notesSlides/notesSlide7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</p:spPr>
        <p:txBody>
          <a:bodyPr/>
          <a:p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41" name="TextShape 2"/>
          <p:cNvSpPr txBox="1"/>
          <p:nvPr/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>
            <a:noFill/>
          </a:ln>
        </p:spPr>
        <p:txBody>
          <a:bodyPr anchor="b"/>
          <a:p>
            <a:pPr algn="r">
              <a:lnSpc>
                <a:spcPct val="100000"/>
              </a:lnSpc>
            </a:pPr>
            <a:fld id="{DE78BBBC-58C9-4177-A8F3-7B58DADA67FD}" type="slidenum"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3.png"/><Relationship Id="rId3" Type="http://schemas.openxmlformats.org/officeDocument/2006/relationships/image" Target="../media/image4.png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pic>
        <p:nvPicPr>
          <p:cNvPr id="37" name="" descr=""/>
          <p:cNvPicPr/>
          <p:nvPr/>
        </p:nvPicPr>
        <p:blipFill>
          <a:blip r:embed="rId2"/>
          <a:stretch/>
        </p:blipFill>
        <p:spPr>
          <a:xfrm>
            <a:off x="1735560" y="1599840"/>
            <a:ext cx="5671800" cy="4525560"/>
          </a:xfrm>
          <a:prstGeom prst="rect">
            <a:avLst/>
          </a:prstGeom>
          <a:ln>
            <a:noFill/>
          </a:ln>
        </p:spPr>
      </p:pic>
      <p:pic>
        <p:nvPicPr>
          <p:cNvPr id="38" name="" descr=""/>
          <p:cNvPicPr/>
          <p:nvPr/>
        </p:nvPicPr>
        <p:blipFill>
          <a:blip r:embed="rId3"/>
          <a:stretch/>
        </p:blipFill>
        <p:spPr>
          <a:xfrm>
            <a:off x="1735560" y="1599840"/>
            <a:ext cx="5671800" cy="452556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50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64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6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67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6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70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71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72" name="PlaceHolder 5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7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75" name="PlaceHolder 3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pic>
        <p:nvPicPr>
          <p:cNvPr id="76" name="" descr=""/>
          <p:cNvPicPr/>
          <p:nvPr/>
        </p:nvPicPr>
        <p:blipFill>
          <a:blip r:embed="rId2"/>
          <a:stretch/>
        </p:blipFill>
        <p:spPr>
          <a:xfrm>
            <a:off x="1735560" y="1599840"/>
            <a:ext cx="5671800" cy="4525560"/>
          </a:xfrm>
          <a:prstGeom prst="rect">
            <a:avLst/>
          </a:prstGeom>
          <a:ln>
            <a:noFill/>
          </a:ln>
        </p:spPr>
      </p:pic>
      <p:pic>
        <p:nvPicPr>
          <p:cNvPr id="77" name="" descr=""/>
          <p:cNvPicPr/>
          <p:nvPr/>
        </p:nvPicPr>
        <p:blipFill>
          <a:blip r:embed="rId3"/>
          <a:stretch/>
        </p:blipFill>
        <p:spPr>
          <a:xfrm>
            <a:off x="1735560" y="1599840"/>
            <a:ext cx="5671800" cy="452556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/>
          <a:p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Click to edit Master title style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p>
            <a:pPr>
              <a:lnSpc>
                <a:spcPct val="100000"/>
              </a:lnSpc>
            </a:pPr>
            <a:r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1/2/19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p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p>
            <a:pPr algn="r">
              <a:lnSpc>
                <a:spcPct val="100000"/>
              </a:lnSpc>
            </a:pPr>
            <a:fld id="{B03D398D-F493-4FA3-B2C3-EE501845A952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Second Outline Level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Third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3" marL="1728000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4" marL="2160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5" marL="2592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6" marL="3024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Click to edit Master title style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4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Second Outline Level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Third Outline Level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3" marL="1728000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Fourth Outline Level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4" marL="2160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Fifth Outline Level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5" marL="2592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Sixth Outline Level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Seventh Outline LevelClick to edit Master text styles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Second level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Third level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3" marL="1600200" indent="-22824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Fourth level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4" marL="2057400" indent="-228240">
              <a:lnSpc>
                <a:spcPct val="100000"/>
              </a:lnSpc>
              <a:buClr>
                <a:srgbClr val="000000"/>
              </a:buClr>
              <a:buFont typeface="Arial"/>
              <a:buChar char="»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Fifth level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41" name="PlaceHolder 3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p>
            <a:pPr>
              <a:lnSpc>
                <a:spcPct val="100000"/>
              </a:lnSpc>
            </a:pPr>
            <a:r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1/2/19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2" name="PlaceHolder 4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p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3" name="PlaceHolder 5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p>
            <a:pPr algn="r">
              <a:lnSpc>
                <a:spcPct val="100000"/>
              </a:lnSpc>
            </a:pPr>
            <a:fld id="{E1716F4B-9E0F-4A7B-B222-937EE4EA32B0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7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TextShape 1"/>
          <p:cNvSpPr txBox="1"/>
          <p:nvPr/>
        </p:nvSpPr>
        <p:spPr>
          <a:xfrm>
            <a:off x="685800" y="2130480"/>
            <a:ext cx="7772040" cy="146952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(Ron’s) TRACE v3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84" name="TextShape 2"/>
          <p:cNvSpPr txBox="1"/>
          <p:nvPr/>
        </p:nvSpPr>
        <p:spPr>
          <a:xfrm>
            <a:off x="1371600" y="3886200"/>
            <a:ext cx="6400440" cy="175212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algn="ctr">
              <a:lnSpc>
                <a:spcPct val="100000"/>
              </a:lnSpc>
            </a:pPr>
            <a:r>
              <a:rPr b="0" lang="en-US" sz="3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Unix Systems “tracing”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lnSpc>
                <a:spcPct val="100000"/>
              </a:lnSpc>
            </a:pP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US" sz="28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2014.03.13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US" sz="28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Updates 2019.01.02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5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8A494883-55CE-4A5D-8A5B-EE97C81CF7E3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fmt spec – for when C only</a:t>
            </a: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
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C++ Streamer does this automatically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12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metadata – “the following int is blah: %d”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number of args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type/size of args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more compact specification </a:t>
            </a:r>
            <a:r>
              <a:rPr b="0" lang="en-US" sz="16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(at least 1 less (%d, vs. “&lt;&lt;“))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Strings (%s) – replaced to show address %p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Not an issue with C++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13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711F5414-E1A7-464A-B189-65CEA2660DCA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19" dur="indefinite" restart="never" nodeType="tmRoot">
          <p:childTnLst>
            <p:seq>
              <p:cTn id="20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trace.h 5-in-1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15" name="Line 2"/>
          <p:cNvSpPr/>
          <p:nvPr/>
        </p:nvSpPr>
        <p:spPr>
          <a:xfrm>
            <a:off x="3378960" y="1385280"/>
            <a:ext cx="0" cy="4702680"/>
          </a:xfrm>
          <a:prstGeom prst="line">
            <a:avLst/>
          </a:prstGeom>
          <a:ln>
            <a:round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16" name="Line 3"/>
          <p:cNvSpPr/>
          <p:nvPr/>
        </p:nvSpPr>
        <p:spPr>
          <a:xfrm>
            <a:off x="5447880" y="1385280"/>
            <a:ext cx="360" cy="4702680"/>
          </a:xfrm>
          <a:prstGeom prst="line">
            <a:avLst/>
          </a:prstGeom>
          <a:ln>
            <a:round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17" name="Line 4"/>
          <p:cNvSpPr/>
          <p:nvPr/>
        </p:nvSpPr>
        <p:spPr>
          <a:xfrm>
            <a:off x="1177560" y="3217320"/>
            <a:ext cx="6573240" cy="360"/>
          </a:xfrm>
          <a:prstGeom prst="line">
            <a:avLst/>
          </a:prstGeom>
          <a:ln>
            <a:round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18" name="CustomShape 5"/>
          <p:cNvSpPr/>
          <p:nvPr/>
        </p:nvSpPr>
        <p:spPr>
          <a:xfrm>
            <a:off x="4033800" y="2039760"/>
            <a:ext cx="671760" cy="364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static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9" name="TextShape 6"/>
          <p:cNvSpPr txBox="1"/>
          <p:nvPr/>
        </p:nvSpPr>
        <p:spPr>
          <a:xfrm>
            <a:off x="6553080" y="578664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73A29AA1-167D-4496-9E23-572768E6B3DF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120" name="CustomShape 7"/>
          <p:cNvSpPr/>
          <p:nvPr/>
        </p:nvSpPr>
        <p:spPr>
          <a:xfrm>
            <a:off x="5903280" y="3490200"/>
            <a:ext cx="1535760" cy="913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 algn="ctr"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Libtrace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lnSpc>
                <a:spcPct val="100000"/>
              </a:lnSpc>
            </a:pP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#define TRACE_LIB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21" name="CustomShape 8"/>
          <p:cNvSpPr/>
          <p:nvPr/>
        </p:nvSpPr>
        <p:spPr>
          <a:xfrm>
            <a:off x="1464120" y="3490200"/>
            <a:ext cx="1682280" cy="913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 algn="ctr"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kernel main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lnSpc>
                <a:spcPct val="100000"/>
              </a:lnSpc>
            </a:pP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#define TRACE_IMPL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22" name="CustomShape 9"/>
          <p:cNvSpPr/>
          <p:nvPr/>
        </p:nvSpPr>
        <p:spPr>
          <a:xfrm>
            <a:off x="1789560" y="2039760"/>
            <a:ext cx="1212840" cy="364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kernel user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23" name="CustomShape 10"/>
          <p:cNvSpPr/>
          <p:nvPr/>
        </p:nvSpPr>
        <p:spPr>
          <a:xfrm>
            <a:off x="5621040" y="2039760"/>
            <a:ext cx="2112120" cy="913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 algn="ctr"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Lib user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lnSpc>
                <a:spcPct val="100000"/>
              </a:lnSpc>
            </a:pP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#define TRACE_DECL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24" name="CustomShape 11"/>
          <p:cNvSpPr/>
          <p:nvPr/>
        </p:nvSpPr>
        <p:spPr>
          <a:xfrm>
            <a:off x="1293120" y="4564440"/>
            <a:ext cx="2085480" cy="760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trace_.c defines: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1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traceControl_p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1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traceEntries_p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1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traceNamLvls_p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25" name="CustomShape 12"/>
          <p:cNvSpPr/>
          <p:nvPr/>
        </p:nvSpPr>
        <p:spPr>
          <a:xfrm>
            <a:off x="5434200" y="4456800"/>
            <a:ext cx="3709440" cy="16117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tracelib.c defines: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struct traceNamLvls_s                                       traceNamLvls[TRACE_DISABLE_NAM_SZ];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TRACE_THREAD_LOCAL struct traceNamLvls_s  *traceNamLvls_p=&amp;traceNamLvls[0];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TRACE_THREAD_LOCAL struct traceEntryHdr_s *traceEntries_p;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TRACE_THREAD_LOCAL struct traceControl_s    *traceControl_p=NULL;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TRACE_THREAD_LOCAL const char *                      traceFile="/tmp/trace_buffer_%s”;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TRACE_THREAD_LOCAL const char *                      traceName="TRACE";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int                                                                                  tracePrintFd=1;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pid_t                                                                             tracePid=0;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TRACE_THREAD_LOCAL int                                      traceTID=0;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TRACE_THREAD_LOCAL pid_t                                 traceTid=0;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timing>
    <p:tnLst>
      <p:par>
        <p:cTn id="21" dur="indefinite" restart="never" nodeType="tmRoot">
          <p:childTnLst>
            <p:seq>
              <p:cTn id="2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Issues and “to do”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27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no check on field width 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Wingdings"/>
              </a:rPr>
              <a:t>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user can specify %200000s  </a:t>
            </a: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(what can one really do about this?)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no check on argsmax/msgmax, nument, namtblents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bit masks are problematic for some.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Ton*, toff* do levels.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28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D9396655-F94A-4A84-9D43-1B81554A2F4E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23" dur="indefinite" restart="never" nodeType="tmRoot">
          <p:childTnLst>
            <p:seq>
              <p:cTn id="24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Fundamentals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30" name="TextShape 2"/>
          <p:cNvSpPr txBox="1"/>
          <p:nvPr/>
        </p:nvSpPr>
        <p:spPr>
          <a:xfrm>
            <a:off x="457200" y="1600200"/>
            <a:ext cx="8229240" cy="202464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Application points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Timestamps (delta time)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Circular buffer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31" name="CustomShape 3"/>
          <p:cNvSpPr/>
          <p:nvPr/>
        </p:nvSpPr>
        <p:spPr>
          <a:xfrm>
            <a:off x="457200" y="4702680"/>
            <a:ext cx="8229240" cy="14029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Scheduling changes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Interrupts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32" name="CustomShape 4"/>
          <p:cNvSpPr/>
          <p:nvPr/>
        </p:nvSpPr>
        <p:spPr>
          <a:xfrm>
            <a:off x="455760" y="3925440"/>
            <a:ext cx="8229240" cy="776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anchor="ctr"/>
          <a:p>
            <a:pPr algn="ctr"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Module Adds</a:t>
            </a:r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33" name="TextShape 5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21F0912E-8B78-418D-80EB-9ECF9715B950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25" dur="indefinite" restart="never" nodeType="tmRoot">
          <p:childTnLst>
            <p:seq>
              <p:cTn id="26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Basic Features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35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Freeze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36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9207C7F7-4786-4B0B-9B96-0365A4CA9774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27" dur="indefinite" restart="never" nodeType="tmRoot">
          <p:childTnLst>
            <p:seq>
              <p:cTn id="28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Usability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38" name="TextShape 2"/>
          <p:cNvSpPr txBox="1"/>
          <p:nvPr/>
        </p:nvSpPr>
        <p:spPr>
          <a:xfrm>
            <a:off x="323280" y="1600200"/>
            <a:ext cx="8528040" cy="452556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User space – mmap file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Kernel module that creates file that user space mmaps.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Currently, mmap critical section read-only, but lvl msk could be scribbled on causing excessive printk’s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Could disable printk’s using no-printk option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39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0409A5A4-8A7B-4322-91E3-05CD7E5818D7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29" dur="indefinite" restart="never" nodeType="tmRoot">
          <p:childTnLst>
            <p:seq>
              <p:cTn id="30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History/Future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87" name="TextShape 2"/>
          <p:cNvSpPr txBox="1"/>
          <p:nvPr/>
        </p:nvSpPr>
        <p:spPr>
          <a:xfrm>
            <a:off x="457200" y="1600200"/>
            <a:ext cx="8229240" cy="491184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28 years </a:t>
            </a: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(as of 2014) of 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“trace”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iRMX, VxWorks, Linux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OS interactions (sched, int) and timing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Do not cause sched change </a:t>
            </a:r>
            <a:r>
              <a:rPr b="0" lang="en-US" sz="2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(i.e use separate interrupt)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Another year or so 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Wingdings"/>
              </a:rPr>
              <a:t>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lttng.org (w/ user space)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(too) Sophisticated, SLF6 kernel needs patch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Maybe it will get “simple”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16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https://lttng.org/files/doc/man-pages/man3/lttng-ust.3.html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3" marL="1600200" indent="-22824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Dated 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February 16, 2012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But, significant parts of TRACE are “general unix”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recently TRACE’d on SUNOS (user space)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88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CD6393E7-D25E-433F-98FD-5BC6D7DA85FF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3" dur="indefinite" restart="never" nodeType="tmRoot">
          <p:childTnLst>
            <p:seq>
              <p:cTn id="4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“</a:t>
            </a: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Recently”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90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vsyscall/vDSO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cmpxchg – c/c++11 atomics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
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Thread local storage as part of c/c++11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Kernel event tracing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
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mmap read-only, no printk module option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no syscall (except at init) tracing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91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FC7400FC-6F51-49FE-8B2D-A05484C73DE6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5" dur="indefinite" restart="never" nodeType="tmRoot">
          <p:childTnLst>
            <p:seq>
              <p:cTn id="6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 is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93" name="TextShape 2"/>
          <p:cNvSpPr txBox="1"/>
          <p:nvPr/>
        </p:nvSpPr>
        <p:spPr>
          <a:xfrm>
            <a:off x="518760" y="1417680"/>
            <a:ext cx="8223840" cy="372384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simple ... </a:t>
            </a:r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(and complex/sophisticated too – details, controllability)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fundamentally: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 header </a:t>
            </a:r>
            <a:r>
              <a:rPr b="0" lang="en-US" sz="16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– 2 macros: TRACE/TLOG and TRACE_CNTL (advanced usage)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3" marL="1600200" indent="-22824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can default to printf (tlvlS) (ref printf debugging)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 header + show/control utility + *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above + kernel module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libtrace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94" name="CustomShape 3"/>
          <p:cNvSpPr/>
          <p:nvPr/>
        </p:nvSpPr>
        <p:spPr>
          <a:xfrm>
            <a:off x="286560" y="5956200"/>
            <a:ext cx="6899760" cy="456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* - optionally/desirable tdelta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95" name="TextShape 4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06E158FF-CE6C-45D1-957E-FEE74A324616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7" dur="indefinite" restart="never" nodeType="tmRoot">
          <p:childTnLst>
            <p:seq>
              <p:cTn id="8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 is 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(cont)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97" name="TextShape 2"/>
          <p:cNvSpPr txBox="1"/>
          <p:nvPr/>
        </p:nvSpPr>
        <p:spPr>
          <a:xfrm>
            <a:off x="457200" y="1259640"/>
            <a:ext cx="8229240" cy="495828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fast and slow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fast </a:t>
            </a:r>
            <a:r>
              <a:rPr b="0" lang="en-US" sz="2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... for the most part; there are always limits </a:t>
            </a:r>
            <a:r>
              <a:rPr b="0" lang="en-US" sz="2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Wingdings"/>
              </a:rPr>
              <a:t>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 to memory (file) or memories (files)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circular – </a:t>
            </a:r>
            <a:r>
              <a:rPr b="1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no back pressure </a:t>
            </a: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(just possible contention)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no loss, no overwrite with “trigger” functionality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arguments/fmt saved – formatted when show’d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143000" indent="-22824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no string arguments – they must be “formatted in” (ie. sprintf)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2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I have seen a couple of times where I've wanted to limit the lvlM mask.  Never seen where only a few levels on noticeably effected performance.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10 to 50 K msgs/s 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Wingdings"/>
              </a:rPr>
              <a:t>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&lt;1% cpu, memory bus bandwidth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
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depending upon contention </a:t>
            </a:r>
            <a:r>
              <a:rPr b="0" lang="en-US" sz="17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(and also, to a smaller degree, configuration parameters)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At least an order of magnitude faster/more efficient than general logging to network.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98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89E8558A-7596-4912-84DB-8631D7452A76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9" dur="indefinite" restart="never" nodeType="tmRoot">
          <p:childTnLst>
            <p:seq>
              <p:cTn id="10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 is 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(cont)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00" name="TextShape 2"/>
          <p:cNvSpPr txBox="1"/>
          <p:nvPr/>
        </p:nvSpPr>
        <p:spPr>
          <a:xfrm>
            <a:off x="323280" y="1300320"/>
            <a:ext cx="8455680" cy="505548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slow</a:t>
            </a: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– aka printf debugging (tlvlS – no buffer file)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aka console logging  (controllable – timestamps match w/ mem (if mem))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TRACE_LOG_FUNCTION – message logger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Throttling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timing – tdelta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Absolute tod; convert, delta, stats with trace_delta.pl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Start with calculation… then do the measurement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Everything on 1 line (tshow)  </a:t>
            </a: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(can be long line)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Part of the unix philosophy – filter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01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D539B59D-D7C3-4550-B7E4-7B5ABAB47278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11" dur="indefinite" restart="never" nodeType="tmRoot">
          <p:childTnLst>
            <p:seq>
              <p:cTn id="1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 is 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(cont)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03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controllable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an array of bits  (“masks” vs. levels)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
</a:t>
            </a: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$ TRACE_LVLS=-1 ttids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
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mode:                               M=0                S=1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
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TID             NAME              maskM              maskS              maskT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
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--- ---------------- ------------------ ------------------ ------------------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
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  0            TRACE 0x0000000000000001 0xffffffffffffffff 0x0000000000000000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
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  1          _TRACE_ 0x0000000000000001 0x0000000000000000 0x0000000000000000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
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 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note – maskT is “trigger” (or could be ???)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lvl="1" marL="743040" indent="-285480">
              <a:lnSpc>
                <a:spcPct val="100000"/>
              </a:lnSpc>
              <a:buClr>
                <a:srgbClr val="000000"/>
              </a:buClr>
              <a:buFont typeface="Arial"/>
              <a:buChar char="–"/>
            </a:pP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ton*, toff* use levels – e.g. tonM 0-4,26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
</a:t>
            </a:r>
            <a:r>
              <a:rPr b="0" lang="en-US" sz="1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 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04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79AF1177-9C96-49DA-AFB2-FBDB12282838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13" dur="indefinite" restart="never" nodeType="tmRoot">
          <p:childTnLst>
            <p:seq>
              <p:cTn id="14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TRACE is NOT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06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sampling profiler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performance counter measurement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debugger – breakpoint/single step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tightly packing data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 marL="343080" indent="-342720">
              <a:lnSpc>
                <a:spcPct val="100000"/>
              </a:lnSpc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strictly C++ friendly – i.e. macros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07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43CC32AA-4367-4BC2-9483-4228129D9B6D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15" dur="indefinite" restart="never" nodeType="tmRoot">
          <p:childTnLst>
            <p:seq>
              <p:cTn id="16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tshow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09" name="TextShape 2"/>
          <p:cNvSpPr txBox="1"/>
          <p:nvPr/>
        </p:nvSpPr>
        <p:spPr>
          <a:xfrm>
            <a:off x="141840" y="1600200"/>
            <a:ext cx="8684280" cy="4525560"/>
          </a:xfrm>
          <a:prstGeom prst="rect">
            <a:avLst/>
          </a:prstGeom>
          <a:noFill/>
          <a:ln>
            <a:noFill/>
          </a:ln>
        </p:spPr>
        <p:txBody>
          <a:bodyPr/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﻿</a:t>
            </a: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$ TRACE_SHOW="HTIL" tshow 10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          </a:t>
            </a: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us_tod TID lv msg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---------------- --- -- -----------------------------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1394662919691795  18  0 back to example_main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1394662919691623  18  0 hello from example_sub1() after  calling example_sub2()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1394662919691612  18  0 hello from example_sub1() before calling example_sub2()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1394662919691554  18  0 hello from example_sub1() after  calling example_sub2()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1394662919691542  18  0 hello from example_sub1() before calling example_sub2()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1394662919691524  18  0 hello from example_sub1() after  calling example_sub2()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1394662919691512  18  0 hello from example_sub1() before calling example_sub2()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1394662919691500  18  0 hello from example_sub1() after  calling example_sub2()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1394662919691400  18  0 hello from example_sub1() before calling example_sub2()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ourier New"/>
              </a:rPr>
              <a:t>1394662919691213  18  0 hello from example_sub1() after  calling example_sub2()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10" name="TextShape 3"/>
          <p:cNvSpPr txBox="1"/>
          <p:nvPr/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pPr algn="r">
              <a:lnSpc>
                <a:spcPct val="100000"/>
              </a:lnSpc>
            </a:pPr>
            <a:fld id="{C0E45A34-C5FD-4BB3-88FD-CA342EB7184B}" type="slidenum">
              <a:rPr b="0" lang="en-US" sz="1200" spc="-1" strike="noStrike">
                <a:solidFill>
                  <a:srgbClr val="8b8b8b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timing>
    <p:tnLst>
      <p:par>
        <p:cTn id="17" dur="indefinite" restart="never" nodeType="tmRoot">
          <p:childTnLst>
            <p:seq>
              <p:cTn id="18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otalTime>28752</TotalTime>
  <Application>LibreOffice/5.0.6.2$Linux_X86_64 LibreOffice_project/00$Build-2</Application>
  <Paragraphs>144</Paragraphs>
  <Company>Fermilab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2013-01-07T19:42:06Z</dcterms:created>
  <dc:creator>Ron Rechenmacher</dc:creator>
  <dc:language>en-US</dc:language>
  <dcterms:modified xsi:type="dcterms:W3CDTF">2019-01-02T14:32:43Z</dcterms:modified>
  <cp:revision>65</cp:revision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Company">
    <vt:lpwstr>Fermilab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MMClips">
    <vt:i4>0</vt:i4>
  </property>
  <property fmtid="{D5CDD505-2E9C-101B-9397-08002B2CF9AE}" pid="8" name="Notes">
    <vt:i4>1</vt:i4>
  </property>
  <property fmtid="{D5CDD505-2E9C-101B-9397-08002B2CF9AE}" pid="9" name="PresentationFormat">
    <vt:lpwstr>On-screen Show (4:3)</vt:lpwstr>
  </property>
  <property fmtid="{D5CDD505-2E9C-101B-9397-08002B2CF9AE}" pid="10" name="ScaleCrop">
    <vt:bool>0</vt:bool>
  </property>
  <property fmtid="{D5CDD505-2E9C-101B-9397-08002B2CF9AE}" pid="11" name="ShareDoc">
    <vt:bool>0</vt:bool>
  </property>
  <property fmtid="{D5CDD505-2E9C-101B-9397-08002B2CF9AE}" pid="12" name="Slides">
    <vt:i4>15</vt:i4>
  </property>
</Properties>
</file>