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67" d="100"/>
          <a:sy n="167" d="100"/>
        </p:scale>
        <p:origin x="-140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3141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75358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829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61891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65067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6748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27090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6890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2054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50324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92006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B34B1-CF23-B142-8635-B8F29DD08871}" type="datetimeFigureOut">
              <a:rPr lang="en-US" smtClean="0"/>
              <a:t>4/19/13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1E83F9-AD01-4342-A24F-5CEDA6C168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52298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2" name="Group 51"/>
          <p:cNvGrpSpPr/>
          <p:nvPr/>
        </p:nvGrpSpPr>
        <p:grpSpPr>
          <a:xfrm>
            <a:off x="3140844" y="2190301"/>
            <a:ext cx="3102819" cy="3102819"/>
            <a:chOff x="3140844" y="2190301"/>
            <a:chExt cx="3102819" cy="3102819"/>
          </a:xfrm>
        </p:grpSpPr>
        <p:sp>
          <p:nvSpPr>
            <p:cNvPr id="4" name="Oval 3"/>
            <p:cNvSpPr/>
            <p:nvPr/>
          </p:nvSpPr>
          <p:spPr>
            <a:xfrm>
              <a:off x="3140844" y="2190301"/>
              <a:ext cx="3102819" cy="3102819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Oval 4"/>
            <p:cNvSpPr/>
            <p:nvPr/>
          </p:nvSpPr>
          <p:spPr>
            <a:xfrm>
              <a:off x="3430132" y="2479595"/>
              <a:ext cx="2532147" cy="2532147"/>
            </a:xfrm>
            <a:prstGeom prst="ellipse">
              <a:avLst/>
            </a:prstGeom>
            <a:solidFill>
              <a:schemeClr val="bg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" name="Straight Connector 6"/>
            <p:cNvCxnSpPr>
              <a:stCxn id="4" idx="0"/>
              <a:endCxn id="5" idx="0"/>
            </p:cNvCxnSpPr>
            <p:nvPr/>
          </p:nvCxnSpPr>
          <p:spPr>
            <a:xfrm>
              <a:off x="4692254" y="2190301"/>
              <a:ext cx="3952" cy="2892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Connector 7"/>
            <p:cNvCxnSpPr>
              <a:stCxn id="4" idx="7"/>
              <a:endCxn id="5" idx="7"/>
            </p:cNvCxnSpPr>
            <p:nvPr/>
          </p:nvCxnSpPr>
          <p:spPr>
            <a:xfrm flipH="1">
              <a:off x="5591455" y="2644698"/>
              <a:ext cx="197811" cy="205721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>
              <a:stCxn id="4" idx="6"/>
              <a:endCxn id="5" idx="6"/>
            </p:cNvCxnSpPr>
            <p:nvPr/>
          </p:nvCxnSpPr>
          <p:spPr>
            <a:xfrm flipH="1">
              <a:off x="5962279" y="3741711"/>
              <a:ext cx="281384" cy="395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>
              <a:stCxn id="4" idx="5"/>
              <a:endCxn id="5" idx="5"/>
            </p:cNvCxnSpPr>
            <p:nvPr/>
          </p:nvCxnSpPr>
          <p:spPr>
            <a:xfrm flipH="1" flipV="1">
              <a:off x="5591455" y="4640918"/>
              <a:ext cx="197811" cy="197805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>
              <a:stCxn id="4" idx="4"/>
              <a:endCxn id="5" idx="4"/>
            </p:cNvCxnSpPr>
            <p:nvPr/>
          </p:nvCxnSpPr>
          <p:spPr>
            <a:xfrm flipV="1">
              <a:off x="4692254" y="5011742"/>
              <a:ext cx="3952" cy="28137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>
              <a:stCxn id="4" idx="3"/>
              <a:endCxn id="5" idx="3"/>
            </p:cNvCxnSpPr>
            <p:nvPr/>
          </p:nvCxnSpPr>
          <p:spPr>
            <a:xfrm flipV="1">
              <a:off x="3595241" y="4640918"/>
              <a:ext cx="205715" cy="197805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>
              <a:stCxn id="4" idx="2"/>
              <a:endCxn id="5" idx="2"/>
            </p:cNvCxnSpPr>
            <p:nvPr/>
          </p:nvCxnSpPr>
          <p:spPr>
            <a:xfrm>
              <a:off x="3140844" y="3741711"/>
              <a:ext cx="289288" cy="395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>
              <a:stCxn id="4" idx="1"/>
              <a:endCxn id="5" idx="1"/>
            </p:cNvCxnSpPr>
            <p:nvPr/>
          </p:nvCxnSpPr>
          <p:spPr>
            <a:xfrm>
              <a:off x="3595241" y="2644698"/>
              <a:ext cx="205715" cy="205721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0" name="TextBox 29"/>
            <p:cNvSpPr txBox="1"/>
            <p:nvPr/>
          </p:nvSpPr>
          <p:spPr>
            <a:xfrm>
              <a:off x="5034476" y="2237635"/>
              <a:ext cx="30166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0</a:t>
              </a:r>
              <a:endParaRPr lang="en-US" dirty="0"/>
            </a:p>
          </p:txBody>
        </p:sp>
        <p:sp>
          <p:nvSpPr>
            <p:cNvPr id="31" name="TextBox 30"/>
            <p:cNvSpPr txBox="1"/>
            <p:nvPr/>
          </p:nvSpPr>
          <p:spPr>
            <a:xfrm>
              <a:off x="5834264" y="3040465"/>
              <a:ext cx="30166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1</a:t>
              </a:r>
              <a:endParaRPr lang="en-US" dirty="0"/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5834264" y="4122025"/>
              <a:ext cx="30166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2</a:t>
              </a:r>
              <a:endParaRPr lang="en-US" dirty="0"/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5034476" y="4878453"/>
              <a:ext cx="30166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3</a:t>
              </a:r>
              <a:endParaRPr lang="en-US" dirty="0"/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3992597" y="4840428"/>
              <a:ext cx="30166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4</a:t>
              </a:r>
              <a:endParaRPr lang="en-US" dirty="0"/>
            </a:p>
          </p:txBody>
        </p:sp>
        <p:sp>
          <p:nvSpPr>
            <p:cNvPr id="35" name="TextBox 34"/>
            <p:cNvSpPr txBox="1"/>
            <p:nvPr/>
          </p:nvSpPr>
          <p:spPr>
            <a:xfrm>
              <a:off x="3264092" y="4122025"/>
              <a:ext cx="30166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5</a:t>
              </a:r>
              <a:endParaRPr lang="en-US" dirty="0"/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3992597" y="2241694"/>
              <a:ext cx="33367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N</a:t>
              </a:r>
              <a:endParaRPr lang="en-US" dirty="0"/>
            </a:p>
          </p:txBody>
        </p:sp>
        <p:sp>
          <p:nvSpPr>
            <p:cNvPr id="47" name="Arc 46"/>
            <p:cNvSpPr/>
            <p:nvPr/>
          </p:nvSpPr>
          <p:spPr>
            <a:xfrm>
              <a:off x="4283404" y="2755771"/>
              <a:ext cx="1308051" cy="1308051"/>
            </a:xfrm>
            <a:prstGeom prst="arc">
              <a:avLst>
                <a:gd name="adj1" fmla="val 16200000"/>
                <a:gd name="adj2" fmla="val 19948445"/>
              </a:avLst>
            </a:prstGeom>
            <a:ln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TextBox 50"/>
            <p:cNvSpPr txBox="1"/>
            <p:nvPr/>
          </p:nvSpPr>
          <p:spPr>
            <a:xfrm rot="17588180">
              <a:off x="3294560" y="3074062"/>
              <a:ext cx="555206" cy="369332"/>
            </a:xfrm>
            <a:prstGeom prst="rect">
              <a:avLst/>
            </a:prstGeom>
            <a:noFill/>
          </p:spPr>
          <p:txBody>
            <a:bodyPr wrap="none" rtlCol="0">
              <a:prstTxWarp prst="textArchUpPour">
                <a:avLst>
                  <a:gd name="adj1" fmla="val 14666136"/>
                  <a:gd name="adj2" fmla="val 76320"/>
                </a:avLst>
              </a:prstTxWarp>
              <a:spAutoFit/>
            </a:bodyPr>
            <a:lstStyle/>
            <a:p>
              <a:r>
                <a:rPr lang="en-US" dirty="0" smtClean="0"/>
                <a:t>…</a:t>
              </a:r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7574551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</a:t>
            </a:r>
            <a:r>
              <a:rPr lang="en-US" dirty="0" smtClean="0"/>
              <a:t>ackaging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20543" y="1215875"/>
            <a:ext cx="4378122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User space</a:t>
            </a:r>
          </a:p>
          <a:p>
            <a:pPr marL="285750" indent="-285750">
              <a:buFontTx/>
              <a:buChar char="-"/>
            </a:pPr>
            <a:r>
              <a:rPr lang="en-US" dirty="0" smtClean="0"/>
              <a:t>Installed headers (“﻿make </a:t>
            </a:r>
            <a:r>
              <a:rPr lang="en-US" dirty="0" err="1" smtClean="0"/>
              <a:t>headers_install</a:t>
            </a:r>
            <a:r>
              <a:rPr lang="en-US" dirty="0" smtClean="0"/>
              <a:t>”</a:t>
            </a:r>
            <a:br>
              <a:rPr lang="en-US" dirty="0" smtClean="0"/>
            </a:br>
            <a:r>
              <a:rPr lang="en-US" dirty="0" smtClean="0"/>
              <a:t>does not work for modules)</a:t>
            </a:r>
          </a:p>
          <a:p>
            <a:pPr marL="742950" lvl="1" indent="-285750">
              <a:buFontTx/>
              <a:buChar char="-"/>
            </a:pPr>
            <a:r>
              <a:rPr lang="en-US" dirty="0" smtClean="0"/>
              <a:t>generic TRACE macro</a:t>
            </a:r>
          </a:p>
          <a:p>
            <a:pPr marL="742950" lvl="1" indent="-285750">
              <a:buFontTx/>
              <a:buChar char="-"/>
            </a:pPr>
            <a:r>
              <a:rPr lang="en-US" dirty="0" smtClean="0"/>
              <a:t>Architecture specific interrupt code</a:t>
            </a:r>
            <a:br>
              <a:rPr lang="en-US" dirty="0" smtClean="0"/>
            </a:br>
            <a:r>
              <a:rPr lang="en-US" dirty="0" smtClean="0"/>
              <a:t>using GNU </a:t>
            </a:r>
            <a:r>
              <a:rPr lang="en-US" dirty="0" err="1" smtClean="0"/>
              <a:t>asm</a:t>
            </a:r>
            <a:r>
              <a:rPr lang="en-US" dirty="0" smtClean="0"/>
              <a:t> feature</a:t>
            </a:r>
          </a:p>
          <a:p>
            <a:pPr marL="285750" indent="-285750">
              <a:buFontTx/>
              <a:buChar char="-"/>
            </a:pPr>
            <a:r>
              <a:rPr lang="en-US" dirty="0" smtClean="0"/>
              <a:t>Installed library</a:t>
            </a:r>
          </a:p>
          <a:p>
            <a:pPr marL="285750" indent="-285750">
              <a:buFontTx/>
              <a:buChar char="-"/>
            </a:pPr>
            <a:r>
              <a:rPr lang="en-US" dirty="0" smtClean="0"/>
              <a:t>Example/test programs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292406" y="4580846"/>
            <a:ext cx="4668090" cy="17543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Kernel user</a:t>
            </a:r>
          </a:p>
          <a:p>
            <a:pPr marL="285750" indent="-285750">
              <a:buFontTx/>
              <a:buChar char="-"/>
            </a:pPr>
            <a:r>
              <a:rPr lang="en-US" dirty="0" smtClean="0"/>
              <a:t>Trace header</a:t>
            </a:r>
          </a:p>
          <a:p>
            <a:pPr marL="285750" indent="-285750">
              <a:buFontTx/>
              <a:buChar char="-"/>
            </a:pPr>
            <a:r>
              <a:rPr lang="en-US" dirty="0" smtClean="0"/>
              <a:t>Support functions in (exported from)</a:t>
            </a:r>
            <a:br>
              <a:rPr lang="en-US" dirty="0" smtClean="0"/>
            </a:br>
            <a:r>
              <a:rPr lang="en-US" dirty="0" smtClean="0"/>
              <a:t>module</a:t>
            </a:r>
          </a:p>
          <a:p>
            <a:pPr marL="285750" indent="-285750">
              <a:buFontTx/>
              <a:buChar char="-"/>
            </a:pPr>
            <a:r>
              <a:rPr lang="en-US" dirty="0" smtClean="0"/>
              <a:t>??? SHOULD THIS INSTALL trace kernel</a:t>
            </a:r>
            <a:br>
              <a:rPr lang="en-US" dirty="0" smtClean="0"/>
            </a:br>
            <a:r>
              <a:rPr lang="en-US" dirty="0" smtClean="0"/>
              <a:t>header into /lib/modules/`</a:t>
            </a:r>
            <a:r>
              <a:rPr lang="en-US" dirty="0" err="1" smtClean="0"/>
              <a:t>uname</a:t>
            </a:r>
            <a:r>
              <a:rPr lang="en-US" dirty="0" smtClean="0"/>
              <a:t> –r`/build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5954674" y="2299843"/>
            <a:ext cx="1454132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Module code</a:t>
            </a:r>
          </a:p>
          <a:p>
            <a:pPr marL="285750" indent="-285750">
              <a:buFontTx/>
              <a:buChar char="-"/>
            </a:pPr>
            <a:r>
              <a:rPr lang="en-US" dirty="0" err="1"/>
              <a:t>s</a:t>
            </a:r>
            <a:r>
              <a:rPr lang="en-US" dirty="0" err="1" smtClean="0"/>
              <a:t>rc</a:t>
            </a:r>
            <a:endParaRPr lang="en-US" dirty="0" smtClean="0"/>
          </a:p>
          <a:p>
            <a:pPr marL="285750" indent="-285750">
              <a:buFontTx/>
              <a:buChar char="-"/>
            </a:pPr>
            <a:r>
              <a:rPr lang="en-US" dirty="0"/>
              <a:t>i</a:t>
            </a:r>
            <a:r>
              <a:rPr lang="en-US" dirty="0" smtClean="0"/>
              <a:t>nclude</a:t>
            </a:r>
          </a:p>
          <a:p>
            <a:pPr marL="285750" indent="-285750">
              <a:buFontTx/>
              <a:buChar char="-"/>
            </a:pPr>
            <a:r>
              <a:rPr lang="en-US" dirty="0" smtClean="0"/>
              <a:t>arch</a:t>
            </a:r>
          </a:p>
          <a:p>
            <a:r>
              <a:rPr lang="en-US" dirty="0" smtClean="0"/>
              <a:t>- architecture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844150" y="4045972"/>
            <a:ext cx="23682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User space library code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5339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76496" y="988678"/>
            <a:ext cx="5688501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pkgRoot</a:t>
            </a:r>
            <a:r>
              <a:rPr lang="en-US" dirty="0" smtClean="0"/>
              <a:t>/</a:t>
            </a:r>
            <a:r>
              <a:rPr lang="en-US" dirty="0" err="1" smtClean="0"/>
              <a:t>Makfile</a:t>
            </a:r>
            <a:endParaRPr lang="en-US" dirty="0" smtClean="0"/>
          </a:p>
          <a:p>
            <a:r>
              <a:rPr lang="en-US" dirty="0"/>
              <a:t> </a:t>
            </a:r>
            <a:r>
              <a:rPr lang="en-US" dirty="0" smtClean="0"/>
              <a:t>              /</a:t>
            </a:r>
            <a:r>
              <a:rPr lang="en-US" dirty="0" err="1" smtClean="0"/>
              <a:t>kern_modtrace</a:t>
            </a:r>
            <a:endParaRPr lang="en-US" dirty="0" smtClean="0"/>
          </a:p>
          <a:p>
            <a:r>
              <a:rPr lang="en-US" dirty="0"/>
              <a:t> </a:t>
            </a:r>
            <a:r>
              <a:rPr lang="en-US" dirty="0" smtClean="0"/>
              <a:t>              /</a:t>
            </a:r>
            <a:r>
              <a:rPr lang="en-US" smtClean="0"/>
              <a:t>test_kern_modtrace</a:t>
            </a:r>
            <a:endParaRPr lang="en-US" dirty="0" smtClean="0"/>
          </a:p>
          <a:p>
            <a:r>
              <a:rPr lang="en-US" dirty="0"/>
              <a:t> </a:t>
            </a:r>
            <a:r>
              <a:rPr lang="en-US" dirty="0" smtClean="0"/>
              <a:t>              /</a:t>
            </a:r>
            <a:r>
              <a:rPr lang="en-US" dirty="0" err="1" smtClean="0"/>
              <a:t>user_libtrace</a:t>
            </a:r>
            <a:endParaRPr lang="en-US" dirty="0" smtClean="0"/>
          </a:p>
          <a:p>
            <a:r>
              <a:rPr lang="en-US" dirty="0" smtClean="0"/>
              <a:t>               /</a:t>
            </a:r>
            <a:r>
              <a:rPr lang="en-US" dirty="0" err="1" smtClean="0"/>
              <a:t>test_user_libtrace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68922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4636</TotalTime>
  <Words>55</Words>
  <Application>Microsoft Macintosh PowerPoint</Application>
  <PresentationFormat>On-screen Show (4:3)</PresentationFormat>
  <Paragraphs>30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Packaging</vt:lpstr>
      <vt:lpstr>PowerPoint Presentation</vt:lpstr>
    </vt:vector>
  </TitlesOfParts>
  <Company>Fermilab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Ron Rechenmacher</dc:creator>
  <cp:lastModifiedBy>Ron Rechenmacher</cp:lastModifiedBy>
  <cp:revision>9</cp:revision>
  <dcterms:created xsi:type="dcterms:W3CDTF">2013-04-19T15:41:01Z</dcterms:created>
  <dcterms:modified xsi:type="dcterms:W3CDTF">2013-04-22T20:57:02Z</dcterms:modified>
</cp:coreProperties>
</file>

<file path=docProps/thumbnail.jpeg>
</file>