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6" r:id="rId2"/>
    <p:sldId id="262" r:id="rId3"/>
    <p:sldId id="267" r:id="rId4"/>
    <p:sldId id="264" r:id="rId5"/>
    <p:sldId id="272" r:id="rId6"/>
    <p:sldId id="266" r:id="rId7"/>
    <p:sldId id="268" r:id="rId8"/>
    <p:sldId id="265" r:id="rId9"/>
    <p:sldId id="269" r:id="rId10"/>
    <p:sldId id="270" r:id="rId11"/>
    <p:sldId id="263" r:id="rId12"/>
    <p:sldId id="271" r:id="rId13"/>
    <p:sldId id="258" r:id="rId14"/>
    <p:sldId id="259" r:id="rId15"/>
    <p:sldId id="260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65" d="100"/>
          <a:sy n="165" d="100"/>
        </p:scale>
        <p:origin x="-14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handoutMaster" Target="handoutMasters/handout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FEBFDB-231B-674F-910D-B890E9DE9DBA}" type="datetimeFigureOut">
              <a:rPr lang="en-US" smtClean="0"/>
              <a:t>5/8/15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68A9A3-DF69-5741-AC82-500B60F08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5241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EAA2E6-C9CE-534C-9D4C-804D2B58C141}" type="datetimeFigureOut">
              <a:rPr lang="en-US" smtClean="0"/>
              <a:t>5/8/15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EFC237-02D5-534B-8234-1802D5F531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60284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EFC237-02D5-534B-8234-1802D5F5310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09266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DB30F-4784-EF47-9BA3-BEEF06E9E02C}" type="datetime1">
              <a:rPr lang="en-US" smtClean="0"/>
              <a:t>5/8/15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D5DA3-AA7D-F043-8F69-43637440C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256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D4DC0-0B9D-A54E-8359-2B0104417767}" type="datetime1">
              <a:rPr lang="en-US" smtClean="0"/>
              <a:t>5/8/15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D5DA3-AA7D-F043-8F69-43637440C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8431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A8FCA-27F0-6A4C-9E06-A43F4AA1DA0B}" type="datetime1">
              <a:rPr lang="en-US" smtClean="0"/>
              <a:t>5/8/15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D5DA3-AA7D-F043-8F69-43637440C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0506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DF6ED-B1C8-D948-A600-E6C546B0EC74}" type="datetime1">
              <a:rPr lang="en-US" smtClean="0"/>
              <a:t>5/8/15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D5DA3-AA7D-F043-8F69-43637440C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641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9BF1A-42E6-F941-8B0D-E3FD3430E673}" type="datetime1">
              <a:rPr lang="en-US" smtClean="0"/>
              <a:t>5/8/15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D5DA3-AA7D-F043-8F69-43637440C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566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08030-5F35-EC47-AD85-5EE30A5D6FAD}" type="datetime1">
              <a:rPr lang="en-US" smtClean="0"/>
              <a:t>5/8/15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D5DA3-AA7D-F043-8F69-43637440C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12665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A8964-95A6-F74D-A794-A05915FAEEC1}" type="datetime1">
              <a:rPr lang="en-US" smtClean="0"/>
              <a:t>5/8/15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D5DA3-AA7D-F043-8F69-43637440C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514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1E919-B6B9-3B4B-B09D-97116761E1AC}" type="datetime1">
              <a:rPr lang="en-US" smtClean="0"/>
              <a:t>5/8/15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D5DA3-AA7D-F043-8F69-43637440C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1970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63E99-0E05-EC47-BCC0-E91FDDCCA8B7}" type="datetime1">
              <a:rPr lang="en-US" smtClean="0"/>
              <a:t>5/8/15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D5DA3-AA7D-F043-8F69-43637440C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4815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9220B-6E41-5244-A91F-1E491E52B031}" type="datetime1">
              <a:rPr lang="en-US" smtClean="0"/>
              <a:t>5/8/15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D5DA3-AA7D-F043-8F69-43637440C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5459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6ADB3-88FB-AF4A-89D2-F9DB3096AC7B}" type="datetime1">
              <a:rPr lang="en-US" smtClean="0"/>
              <a:t>5/8/15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D5DA3-AA7D-F043-8F69-43637440C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12196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CA7099-9EBC-A04D-8D07-3FE1BF80B03E}" type="datetime1">
              <a:rPr lang="en-US" smtClean="0"/>
              <a:t>5/8/15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CD5DA3-AA7D-F043-8F69-43637440C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75050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(Ron’s) TRACE v3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Unix Systems “tracing”</a:t>
            </a:r>
          </a:p>
          <a:p>
            <a:endParaRPr lang="en-US" dirty="0"/>
          </a:p>
          <a:p>
            <a:r>
              <a:rPr lang="en-US" sz="2800" dirty="0" smtClean="0"/>
              <a:t>2014.03.13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D5DA3-AA7D-F043-8F69-43637440C1B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8197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f</a:t>
            </a:r>
            <a:r>
              <a:rPr lang="en-US" dirty="0" err="1" smtClean="0"/>
              <a:t>mt</a:t>
            </a:r>
            <a:r>
              <a:rPr lang="en-US" dirty="0" smtClean="0"/>
              <a:t> spec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metadata – “the following </a:t>
            </a:r>
            <a:r>
              <a:rPr lang="en-US" dirty="0" err="1" smtClean="0"/>
              <a:t>int</a:t>
            </a:r>
            <a:r>
              <a:rPr lang="en-US" dirty="0" smtClean="0"/>
              <a:t> is blah: %d”</a:t>
            </a:r>
          </a:p>
          <a:p>
            <a:r>
              <a:rPr lang="en-US" dirty="0"/>
              <a:t>n</a:t>
            </a:r>
            <a:r>
              <a:rPr lang="en-US" dirty="0" smtClean="0"/>
              <a:t>umber of </a:t>
            </a:r>
            <a:r>
              <a:rPr lang="en-US" dirty="0" err="1" smtClean="0"/>
              <a:t>args</a:t>
            </a:r>
            <a:endParaRPr lang="en-US" dirty="0" smtClean="0"/>
          </a:p>
          <a:p>
            <a:r>
              <a:rPr lang="en-US" dirty="0"/>
              <a:t>t</a:t>
            </a:r>
            <a:r>
              <a:rPr lang="en-US" dirty="0" smtClean="0"/>
              <a:t>ype/size of </a:t>
            </a:r>
            <a:r>
              <a:rPr lang="en-US" dirty="0" err="1" smtClean="0"/>
              <a:t>args</a:t>
            </a:r>
            <a:endParaRPr lang="en-US" dirty="0" smtClean="0"/>
          </a:p>
          <a:p>
            <a:r>
              <a:rPr lang="en-US" dirty="0"/>
              <a:t>m</a:t>
            </a:r>
            <a:r>
              <a:rPr lang="en-US" dirty="0" smtClean="0"/>
              <a:t>ore compact specification </a:t>
            </a:r>
            <a:r>
              <a:rPr lang="en-US" sz="1600" dirty="0" smtClean="0"/>
              <a:t>(at least 1 less (%d, vs. “&lt;&lt;“))</a:t>
            </a:r>
          </a:p>
          <a:p>
            <a:r>
              <a:rPr lang="en-US" dirty="0" smtClean="0"/>
              <a:t>Strings (%s) – replaced to show address %p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D5DA3-AA7D-F043-8F69-43637440C1B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68879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trace.h</a:t>
            </a:r>
            <a:r>
              <a:rPr lang="en-US" dirty="0" smtClean="0"/>
              <a:t> 5-in-1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 flipH="1">
            <a:off x="3378969" y="1385452"/>
            <a:ext cx="1" cy="470259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447916" y="1385452"/>
            <a:ext cx="0" cy="470259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177637" y="3217331"/>
            <a:ext cx="657321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025515" y="2039695"/>
            <a:ext cx="6890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static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553200" y="5786772"/>
            <a:ext cx="2133600" cy="365125"/>
          </a:xfrm>
        </p:spPr>
        <p:txBody>
          <a:bodyPr/>
          <a:lstStyle/>
          <a:p>
            <a:fld id="{58CD5DA3-AA7D-F043-8F69-43637440C1B1}" type="slidenum">
              <a:rPr lang="en-US" smtClean="0"/>
              <a:t>11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892884" y="3490154"/>
            <a:ext cx="155704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err="1" smtClean="0"/>
              <a:t>Libtrace</a:t>
            </a:r>
            <a:endParaRPr lang="en-US" dirty="0" smtClean="0"/>
          </a:p>
          <a:p>
            <a:pPr algn="ctr"/>
            <a:endParaRPr lang="en-US" dirty="0"/>
          </a:p>
          <a:p>
            <a:pPr algn="ctr"/>
            <a:r>
              <a:rPr lang="en-US" dirty="0"/>
              <a:t>﻿</a:t>
            </a:r>
            <a:r>
              <a:rPr lang="en-US" sz="1400" dirty="0"/>
              <a:t>#define TRACE_LIB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450236" y="3490154"/>
            <a:ext cx="171072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k</a:t>
            </a:r>
            <a:r>
              <a:rPr lang="en-US" dirty="0" smtClean="0"/>
              <a:t>ernel main</a:t>
            </a:r>
          </a:p>
          <a:p>
            <a:pPr algn="ctr"/>
            <a:endParaRPr lang="en-US" dirty="0"/>
          </a:p>
          <a:p>
            <a:r>
              <a:rPr lang="en-US" dirty="0"/>
              <a:t>﻿</a:t>
            </a:r>
            <a:r>
              <a:rPr lang="en-US" sz="1400" dirty="0"/>
              <a:t>#define </a:t>
            </a:r>
            <a:r>
              <a:rPr lang="en-US" sz="1400" dirty="0" smtClean="0"/>
              <a:t>TRACE_IMPL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1779673" y="2039695"/>
            <a:ext cx="12331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k</a:t>
            </a:r>
            <a:r>
              <a:rPr lang="en-US" dirty="0" smtClean="0"/>
              <a:t>ernel user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604107" y="2039695"/>
            <a:ext cx="214674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Lib user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﻿#define TRACE_DECL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93090" y="4564557"/>
            <a:ext cx="208587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/>
              <a:t>t</a:t>
            </a:r>
            <a:r>
              <a:rPr lang="en-US" sz="1400" dirty="0" err="1" smtClean="0"/>
              <a:t>race_.c</a:t>
            </a:r>
            <a:r>
              <a:rPr lang="en-US" sz="1400" dirty="0" smtClean="0"/>
              <a:t> defines:</a:t>
            </a:r>
          </a:p>
          <a:p>
            <a:r>
              <a:rPr lang="en-US" sz="1000" dirty="0" err="1" smtClean="0"/>
              <a:t>traceControl_p</a:t>
            </a:r>
            <a:endParaRPr lang="en-US" sz="1000" dirty="0" smtClean="0"/>
          </a:p>
          <a:p>
            <a:r>
              <a:rPr lang="en-US" sz="1000" dirty="0" err="1" smtClean="0"/>
              <a:t>traceEntries_p</a:t>
            </a:r>
            <a:endParaRPr lang="en-US" sz="1000" dirty="0" smtClean="0"/>
          </a:p>
          <a:p>
            <a:r>
              <a:rPr lang="en-US" sz="1000" dirty="0" err="1" smtClean="0"/>
              <a:t>traceNamLvls_p</a:t>
            </a:r>
            <a:endParaRPr lang="en-US" sz="1000" dirty="0"/>
          </a:p>
        </p:txBody>
      </p:sp>
      <p:sp>
        <p:nvSpPr>
          <p:cNvPr id="13" name="TextBox 12"/>
          <p:cNvSpPr txBox="1"/>
          <p:nvPr/>
        </p:nvSpPr>
        <p:spPr>
          <a:xfrm>
            <a:off x="5434061" y="4456835"/>
            <a:ext cx="370993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tracelib.c</a:t>
            </a:r>
            <a:r>
              <a:rPr lang="en-US" sz="1400" dirty="0" smtClean="0"/>
              <a:t> defines:</a:t>
            </a:r>
          </a:p>
          <a:p>
            <a:r>
              <a:rPr lang="en-US" sz="1400" dirty="0"/>
              <a:t>﻿</a:t>
            </a:r>
            <a:r>
              <a:rPr lang="en-US" sz="800" dirty="0" err="1"/>
              <a:t>struct</a:t>
            </a:r>
            <a:r>
              <a:rPr lang="en-US" sz="800" dirty="0"/>
              <a:t> </a:t>
            </a:r>
            <a:r>
              <a:rPr lang="en-US" sz="800" dirty="0" err="1" smtClean="0"/>
              <a:t>traceNamLvls_s</a:t>
            </a:r>
            <a:r>
              <a:rPr lang="en-US" sz="800" dirty="0" smtClean="0"/>
              <a:t>                                       </a:t>
            </a:r>
            <a:r>
              <a:rPr lang="en-US" sz="800" dirty="0" err="1" smtClean="0"/>
              <a:t>traceNamLvls</a:t>
            </a:r>
            <a:r>
              <a:rPr lang="en-US" sz="800" dirty="0"/>
              <a:t>[TRACE_DISABLE_NAM_SZ]</a:t>
            </a:r>
            <a:r>
              <a:rPr lang="en-US" sz="800" dirty="0" smtClean="0"/>
              <a:t>;</a:t>
            </a:r>
          </a:p>
          <a:p>
            <a:r>
              <a:rPr lang="en-US" sz="800" dirty="0" smtClean="0"/>
              <a:t>TRACE_THREAD_LOCAL </a:t>
            </a:r>
            <a:r>
              <a:rPr lang="en-US" sz="800" dirty="0" err="1"/>
              <a:t>struct</a:t>
            </a:r>
            <a:r>
              <a:rPr lang="en-US" sz="800" dirty="0"/>
              <a:t> </a:t>
            </a:r>
            <a:r>
              <a:rPr lang="en-US" sz="800" dirty="0" err="1"/>
              <a:t>traceNamLvls_s</a:t>
            </a:r>
            <a:r>
              <a:rPr lang="en-US" sz="800" dirty="0"/>
              <a:t>  *</a:t>
            </a:r>
            <a:r>
              <a:rPr lang="en-US" sz="800" dirty="0" err="1"/>
              <a:t>traceNamLvls_p</a:t>
            </a:r>
            <a:r>
              <a:rPr lang="en-US" sz="800" dirty="0"/>
              <a:t>=&amp;</a:t>
            </a:r>
            <a:r>
              <a:rPr lang="en-US" sz="800" dirty="0" err="1"/>
              <a:t>traceNamLvls</a:t>
            </a:r>
            <a:r>
              <a:rPr lang="en-US" sz="800" dirty="0"/>
              <a:t>[0]</a:t>
            </a:r>
            <a:r>
              <a:rPr lang="en-US" sz="800" dirty="0" smtClean="0"/>
              <a:t>;</a:t>
            </a:r>
          </a:p>
          <a:p>
            <a:r>
              <a:rPr lang="en-US" sz="800" dirty="0" smtClean="0"/>
              <a:t>TRACE_THREAD_LOCAL </a:t>
            </a:r>
            <a:r>
              <a:rPr lang="en-US" sz="800" dirty="0" err="1"/>
              <a:t>struct</a:t>
            </a:r>
            <a:r>
              <a:rPr lang="en-US" sz="800" dirty="0"/>
              <a:t> </a:t>
            </a:r>
            <a:r>
              <a:rPr lang="en-US" sz="800" dirty="0" err="1"/>
              <a:t>traceEntryHdr_s</a:t>
            </a:r>
            <a:r>
              <a:rPr lang="en-US" sz="800" dirty="0"/>
              <a:t> *</a:t>
            </a:r>
            <a:r>
              <a:rPr lang="en-US" sz="800" dirty="0" err="1"/>
              <a:t>traceEntries_p</a:t>
            </a:r>
            <a:r>
              <a:rPr lang="en-US" sz="800" dirty="0" smtClean="0"/>
              <a:t>;</a:t>
            </a:r>
          </a:p>
          <a:p>
            <a:r>
              <a:rPr lang="en-US" sz="800" dirty="0" smtClean="0"/>
              <a:t>TRACE_THREAD_LOCAL </a:t>
            </a:r>
            <a:r>
              <a:rPr lang="en-US" sz="800" dirty="0" err="1"/>
              <a:t>struct</a:t>
            </a:r>
            <a:r>
              <a:rPr lang="en-US" sz="800" dirty="0"/>
              <a:t> </a:t>
            </a:r>
            <a:r>
              <a:rPr lang="en-US" sz="800" dirty="0" err="1"/>
              <a:t>traceControl_s</a:t>
            </a:r>
            <a:r>
              <a:rPr lang="en-US" sz="800" dirty="0"/>
              <a:t>  </a:t>
            </a:r>
            <a:r>
              <a:rPr lang="en-US" sz="800" dirty="0" smtClean="0"/>
              <a:t>  *</a:t>
            </a:r>
            <a:r>
              <a:rPr lang="en-US" sz="800" dirty="0" err="1"/>
              <a:t>traceControl_p</a:t>
            </a:r>
            <a:r>
              <a:rPr lang="en-US" sz="800" dirty="0"/>
              <a:t>=NULL</a:t>
            </a:r>
            <a:r>
              <a:rPr lang="en-US" sz="800" dirty="0" smtClean="0"/>
              <a:t>;</a:t>
            </a:r>
          </a:p>
          <a:p>
            <a:r>
              <a:rPr lang="en-US" sz="800" dirty="0" smtClean="0"/>
              <a:t>TRACE_THREAD_LOCAL </a:t>
            </a:r>
            <a:r>
              <a:rPr lang="en-US" sz="800" dirty="0" err="1"/>
              <a:t>const</a:t>
            </a:r>
            <a:r>
              <a:rPr lang="en-US" sz="800" dirty="0"/>
              <a:t> char </a:t>
            </a:r>
            <a:r>
              <a:rPr lang="en-US" sz="800" dirty="0" smtClean="0"/>
              <a:t>*                      </a:t>
            </a:r>
            <a:r>
              <a:rPr lang="en-US" sz="800" dirty="0" err="1" smtClean="0"/>
              <a:t>traceFile</a:t>
            </a:r>
            <a:r>
              <a:rPr lang="en-US" sz="800" dirty="0"/>
              <a:t>="/</a:t>
            </a:r>
            <a:r>
              <a:rPr lang="en-US" sz="800" dirty="0" err="1"/>
              <a:t>tmp</a:t>
            </a:r>
            <a:r>
              <a:rPr lang="en-US" sz="800" dirty="0"/>
              <a:t>/</a:t>
            </a:r>
            <a:r>
              <a:rPr lang="en-US" sz="800" dirty="0" err="1"/>
              <a:t>trace_buffer_%</a:t>
            </a:r>
            <a:r>
              <a:rPr lang="en-US" sz="800" dirty="0" err="1" smtClean="0"/>
              <a:t>s</a:t>
            </a:r>
            <a:r>
              <a:rPr lang="en-US" sz="800" dirty="0" smtClean="0"/>
              <a:t>”;</a:t>
            </a:r>
          </a:p>
          <a:p>
            <a:r>
              <a:rPr lang="en-US" sz="800" dirty="0" smtClean="0"/>
              <a:t>TRACE_THREAD_LOCAL </a:t>
            </a:r>
            <a:r>
              <a:rPr lang="en-US" sz="800" dirty="0" err="1"/>
              <a:t>const</a:t>
            </a:r>
            <a:r>
              <a:rPr lang="en-US" sz="800" dirty="0"/>
              <a:t> char </a:t>
            </a:r>
            <a:r>
              <a:rPr lang="en-US" sz="800" dirty="0" smtClean="0"/>
              <a:t>*                      </a:t>
            </a:r>
            <a:r>
              <a:rPr lang="en-US" sz="800" dirty="0" err="1" smtClean="0"/>
              <a:t>traceName</a:t>
            </a:r>
            <a:r>
              <a:rPr lang="en-US" sz="800" dirty="0"/>
              <a:t>="TRACE"</a:t>
            </a:r>
            <a:r>
              <a:rPr lang="en-US" sz="800" dirty="0" smtClean="0"/>
              <a:t>;</a:t>
            </a:r>
          </a:p>
          <a:p>
            <a:r>
              <a:rPr lang="en-US" sz="800" dirty="0" err="1"/>
              <a:t>i</a:t>
            </a:r>
            <a:r>
              <a:rPr lang="en-US" sz="800" dirty="0" err="1" smtClean="0"/>
              <a:t>nt</a:t>
            </a:r>
            <a:r>
              <a:rPr lang="en-US" sz="800" dirty="0" smtClean="0"/>
              <a:t>                                                                                  </a:t>
            </a:r>
            <a:r>
              <a:rPr lang="en-US" sz="800" dirty="0" err="1"/>
              <a:t>tracePrintFd</a:t>
            </a:r>
            <a:r>
              <a:rPr lang="en-US" sz="800" dirty="0"/>
              <a:t>=1</a:t>
            </a:r>
            <a:r>
              <a:rPr lang="en-US" sz="800" dirty="0" smtClean="0"/>
              <a:t>;</a:t>
            </a:r>
          </a:p>
          <a:p>
            <a:r>
              <a:rPr lang="en-US" sz="800" dirty="0" err="1" smtClean="0"/>
              <a:t>pid_t</a:t>
            </a:r>
            <a:r>
              <a:rPr lang="en-US" sz="800" dirty="0" smtClean="0"/>
              <a:t>                                                                             </a:t>
            </a:r>
            <a:r>
              <a:rPr lang="en-US" sz="800" dirty="0" err="1" smtClean="0"/>
              <a:t>tracePid</a:t>
            </a:r>
            <a:r>
              <a:rPr lang="en-US" sz="800" dirty="0"/>
              <a:t>=0</a:t>
            </a:r>
            <a:r>
              <a:rPr lang="en-US" sz="800" dirty="0" smtClean="0"/>
              <a:t>;</a:t>
            </a:r>
          </a:p>
          <a:p>
            <a:r>
              <a:rPr lang="en-US" sz="800" dirty="0" smtClean="0"/>
              <a:t>TRACE_THREAD_LOCAL </a:t>
            </a:r>
            <a:r>
              <a:rPr lang="en-US" sz="800" dirty="0" err="1"/>
              <a:t>int</a:t>
            </a:r>
            <a:r>
              <a:rPr lang="en-US" sz="800" dirty="0"/>
              <a:t> </a:t>
            </a:r>
            <a:r>
              <a:rPr lang="en-US" sz="800" dirty="0" smtClean="0"/>
              <a:t>                                     </a:t>
            </a:r>
            <a:r>
              <a:rPr lang="en-US" sz="800" dirty="0" err="1"/>
              <a:t>traceTID</a:t>
            </a:r>
            <a:r>
              <a:rPr lang="en-US" sz="800" dirty="0"/>
              <a:t>=0</a:t>
            </a:r>
            <a:r>
              <a:rPr lang="en-US" sz="800" dirty="0" smtClean="0"/>
              <a:t>;</a:t>
            </a:r>
          </a:p>
          <a:p>
            <a:r>
              <a:rPr lang="en-US" sz="800" dirty="0" smtClean="0"/>
              <a:t>TRACE_THREAD_LOCAL </a:t>
            </a:r>
            <a:r>
              <a:rPr lang="en-US" sz="800" dirty="0" err="1"/>
              <a:t>pid_t</a:t>
            </a:r>
            <a:r>
              <a:rPr lang="en-US" sz="800" dirty="0"/>
              <a:t> </a:t>
            </a:r>
            <a:r>
              <a:rPr lang="en-US" sz="800" dirty="0" smtClean="0"/>
              <a:t>                                </a:t>
            </a:r>
            <a:r>
              <a:rPr lang="en-US" sz="800" dirty="0" err="1" smtClean="0"/>
              <a:t>traceTid</a:t>
            </a:r>
            <a:r>
              <a:rPr lang="en-US" sz="800" dirty="0"/>
              <a:t>=0;</a:t>
            </a:r>
            <a:endParaRPr lang="en-US" sz="800" dirty="0" smtClean="0"/>
          </a:p>
        </p:txBody>
      </p:sp>
    </p:spTree>
    <p:extLst>
      <p:ext uri="{BB962C8B-B14F-4D97-AF65-F5344CB8AC3E}">
        <p14:creationId xmlns:p14="http://schemas.microsoft.com/office/powerpoint/2010/main" val="8895731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Issues and “to do”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</a:t>
            </a:r>
            <a:r>
              <a:rPr lang="en-US" dirty="0" smtClean="0"/>
              <a:t>o check on field width </a:t>
            </a:r>
            <a:r>
              <a:rPr lang="en-US" dirty="0" smtClean="0">
                <a:sym typeface="Wingdings"/>
              </a:rPr>
              <a:t> user can specify %200000s  </a:t>
            </a:r>
            <a:r>
              <a:rPr lang="en-US" sz="1800" dirty="0" smtClean="0">
                <a:sym typeface="Wingdings"/>
              </a:rPr>
              <a:t>(what can one really do about this?)</a:t>
            </a:r>
          </a:p>
          <a:p>
            <a:r>
              <a:rPr lang="en-US" dirty="0">
                <a:sym typeface="Wingdings"/>
              </a:rPr>
              <a:t>n</a:t>
            </a:r>
            <a:r>
              <a:rPr lang="en-US" dirty="0" smtClean="0">
                <a:sym typeface="Wingdings"/>
              </a:rPr>
              <a:t>o check on </a:t>
            </a:r>
            <a:r>
              <a:rPr lang="en-US" dirty="0" err="1" smtClean="0">
                <a:sym typeface="Wingdings"/>
              </a:rPr>
              <a:t>argsmax</a:t>
            </a:r>
            <a:r>
              <a:rPr lang="en-US" dirty="0" smtClean="0">
                <a:sym typeface="Wingdings"/>
              </a:rPr>
              <a:t>/</a:t>
            </a:r>
            <a:r>
              <a:rPr lang="en-US" dirty="0" err="1" smtClean="0">
                <a:sym typeface="Wingdings"/>
              </a:rPr>
              <a:t>msgmax</a:t>
            </a:r>
            <a:r>
              <a:rPr lang="en-US" dirty="0" smtClean="0">
                <a:sym typeface="Wingdings"/>
              </a:rPr>
              <a:t>, </a:t>
            </a:r>
            <a:r>
              <a:rPr lang="en-US" dirty="0" err="1" smtClean="0">
                <a:sym typeface="Wingdings"/>
              </a:rPr>
              <a:t>nument</a:t>
            </a:r>
            <a:r>
              <a:rPr lang="en-US" dirty="0" smtClean="0">
                <a:sym typeface="Wingdings"/>
              </a:rPr>
              <a:t>, </a:t>
            </a:r>
            <a:r>
              <a:rPr lang="en-US" dirty="0" err="1" smtClean="0">
                <a:sym typeface="Wingdings"/>
              </a:rPr>
              <a:t>namtblents</a:t>
            </a:r>
            <a:endParaRPr lang="en-US" dirty="0">
              <a:sym typeface="Wingdings"/>
            </a:endParaRPr>
          </a:p>
          <a:p>
            <a:r>
              <a:rPr lang="en-US" dirty="0">
                <a:sym typeface="Wingdings"/>
              </a:rPr>
              <a:t>b</a:t>
            </a:r>
            <a:r>
              <a:rPr lang="en-US" dirty="0" smtClean="0">
                <a:sym typeface="Wingdings"/>
              </a:rPr>
              <a:t>it masks are problematic for some.</a:t>
            </a:r>
          </a:p>
          <a:p>
            <a:r>
              <a:rPr lang="en-US" dirty="0">
                <a:sym typeface="Wingdings"/>
              </a:rPr>
              <a:t>u</a:t>
            </a:r>
            <a:r>
              <a:rPr lang="en-US" dirty="0" smtClean="0">
                <a:sym typeface="Wingdings"/>
              </a:rPr>
              <a:t>pdated mf integration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D5DA3-AA7D-F043-8F69-43637440C1B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16994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Fundamentals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2"/>
            <a:ext cx="8229600" cy="2025072"/>
          </a:xfrm>
        </p:spPr>
        <p:txBody>
          <a:bodyPr/>
          <a:lstStyle/>
          <a:p>
            <a:r>
              <a:rPr lang="en-US" dirty="0" smtClean="0"/>
              <a:t>Application points</a:t>
            </a:r>
          </a:p>
          <a:p>
            <a:r>
              <a:rPr lang="en-US" dirty="0" smtClean="0"/>
              <a:t>Timestamps (delta time)</a:t>
            </a:r>
          </a:p>
          <a:p>
            <a:r>
              <a:rPr lang="en-US" dirty="0" smtClean="0"/>
              <a:t>Circular buffer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4702850"/>
            <a:ext cx="8229600" cy="14031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Scheduling changes</a:t>
            </a:r>
          </a:p>
          <a:p>
            <a:r>
              <a:rPr lang="en-US" dirty="0" smtClean="0"/>
              <a:t>Interrupts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5660" y="3925457"/>
            <a:ext cx="8229600" cy="7773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/>
              <a:t>Module Adds</a:t>
            </a:r>
            <a:endParaRPr lang="en-US" sz="32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D5DA3-AA7D-F043-8F69-43637440C1B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5069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Features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Freeze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D5DA3-AA7D-F043-8F69-43637440C1B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58480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273" y="1600200"/>
            <a:ext cx="8528242" cy="4525963"/>
          </a:xfrm>
        </p:spPr>
        <p:txBody>
          <a:bodyPr/>
          <a:lstStyle/>
          <a:p>
            <a:r>
              <a:rPr lang="en-US" dirty="0" smtClean="0"/>
              <a:t>User space – </a:t>
            </a:r>
            <a:r>
              <a:rPr lang="en-US" dirty="0" err="1" smtClean="0"/>
              <a:t>mmap</a:t>
            </a:r>
            <a:r>
              <a:rPr lang="en-US" dirty="0" smtClean="0"/>
              <a:t> file</a:t>
            </a:r>
          </a:p>
          <a:p>
            <a:r>
              <a:rPr lang="en-US" sz="2800" dirty="0" smtClean="0"/>
              <a:t>Kernel module that creates file that user space </a:t>
            </a:r>
            <a:r>
              <a:rPr lang="en-US" sz="2800" dirty="0" err="1" smtClean="0"/>
              <a:t>mmaps</a:t>
            </a:r>
            <a:r>
              <a:rPr lang="en-US" sz="2800" dirty="0" smtClean="0"/>
              <a:t>.</a:t>
            </a:r>
          </a:p>
          <a:p>
            <a:pPr lvl="1"/>
            <a:r>
              <a:rPr lang="en-US" sz="2400" dirty="0" smtClean="0"/>
              <a:t>Currently, </a:t>
            </a:r>
            <a:r>
              <a:rPr lang="en-US" sz="2400" dirty="0" err="1" smtClean="0"/>
              <a:t>mmap</a:t>
            </a:r>
            <a:r>
              <a:rPr lang="en-US" sz="2400" dirty="0" smtClean="0"/>
              <a:t> critical section read-only, but </a:t>
            </a:r>
            <a:r>
              <a:rPr lang="en-US" sz="2400" dirty="0" err="1" smtClean="0"/>
              <a:t>lvl</a:t>
            </a:r>
            <a:r>
              <a:rPr lang="en-US" sz="2400" dirty="0" smtClean="0"/>
              <a:t> </a:t>
            </a:r>
            <a:r>
              <a:rPr lang="en-US" sz="2400" dirty="0" err="1" smtClean="0"/>
              <a:t>msk</a:t>
            </a:r>
            <a:r>
              <a:rPr lang="en-US" sz="2400" dirty="0" smtClean="0"/>
              <a:t> could be scribbled on causing excessive </a:t>
            </a:r>
            <a:r>
              <a:rPr lang="en-US" sz="2400" dirty="0" err="1" smtClean="0"/>
              <a:t>printk’s</a:t>
            </a:r>
            <a:endParaRPr lang="en-US" sz="2400" dirty="0" smtClean="0"/>
          </a:p>
          <a:p>
            <a:pPr lvl="2"/>
            <a:r>
              <a:rPr lang="en-US" sz="2000" dirty="0" smtClean="0"/>
              <a:t>Could disable </a:t>
            </a:r>
            <a:r>
              <a:rPr lang="en-US" sz="2000" dirty="0" err="1" smtClean="0"/>
              <a:t>printk’s</a:t>
            </a:r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D5DA3-AA7D-F043-8F69-43637440C1B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68391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History/Future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1223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28 years </a:t>
            </a:r>
            <a:r>
              <a:rPr lang="en-US" sz="2400" dirty="0" smtClean="0"/>
              <a:t>(as of 2014) of </a:t>
            </a:r>
            <a:r>
              <a:rPr lang="en-US" dirty="0" smtClean="0"/>
              <a:t>“trace”</a:t>
            </a:r>
          </a:p>
          <a:p>
            <a:pPr lvl="1"/>
            <a:r>
              <a:rPr lang="en-US" dirty="0" err="1" smtClean="0"/>
              <a:t>iRMX</a:t>
            </a:r>
            <a:r>
              <a:rPr lang="en-US" dirty="0" smtClean="0"/>
              <a:t>, </a:t>
            </a:r>
            <a:r>
              <a:rPr lang="en-US" dirty="0" err="1" smtClean="0"/>
              <a:t>VxWorks</a:t>
            </a:r>
            <a:r>
              <a:rPr lang="en-US" dirty="0" smtClean="0"/>
              <a:t>, Linux</a:t>
            </a:r>
          </a:p>
          <a:p>
            <a:pPr lvl="1"/>
            <a:r>
              <a:rPr lang="en-US" dirty="0" smtClean="0"/>
              <a:t>OS interactions (</a:t>
            </a:r>
            <a:r>
              <a:rPr lang="en-US" dirty="0" err="1" smtClean="0"/>
              <a:t>sched</a:t>
            </a:r>
            <a:r>
              <a:rPr lang="en-US" dirty="0" smtClean="0"/>
              <a:t>, </a:t>
            </a:r>
            <a:r>
              <a:rPr lang="en-US" dirty="0" err="1" smtClean="0"/>
              <a:t>int</a:t>
            </a:r>
            <a:r>
              <a:rPr lang="en-US" dirty="0" smtClean="0"/>
              <a:t>) and timing</a:t>
            </a:r>
          </a:p>
          <a:p>
            <a:pPr lvl="1"/>
            <a:r>
              <a:rPr lang="en-US" dirty="0" smtClean="0"/>
              <a:t>Do not cause </a:t>
            </a:r>
            <a:r>
              <a:rPr lang="en-US" dirty="0" err="1" smtClean="0"/>
              <a:t>sched</a:t>
            </a:r>
            <a:r>
              <a:rPr lang="en-US" dirty="0" smtClean="0"/>
              <a:t> change </a:t>
            </a:r>
            <a:r>
              <a:rPr lang="en-US" sz="2200" dirty="0" smtClean="0"/>
              <a:t>(</a:t>
            </a:r>
            <a:r>
              <a:rPr lang="en-US" sz="2200" dirty="0" err="1" smtClean="0"/>
              <a:t>i.e</a:t>
            </a:r>
            <a:r>
              <a:rPr lang="en-US" sz="2200" dirty="0" smtClean="0"/>
              <a:t> use separate interrupt)</a:t>
            </a:r>
          </a:p>
          <a:p>
            <a:r>
              <a:rPr lang="en-US" dirty="0" smtClean="0"/>
              <a:t>Another year or so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err="1" smtClean="0">
                <a:sym typeface="Wingdings"/>
              </a:rPr>
              <a:t>lttng.org</a:t>
            </a:r>
            <a:r>
              <a:rPr lang="en-US" dirty="0" smtClean="0">
                <a:sym typeface="Wingdings"/>
              </a:rPr>
              <a:t> (w/ user space)</a:t>
            </a:r>
          </a:p>
          <a:p>
            <a:pPr lvl="1"/>
            <a:r>
              <a:rPr lang="en-US" dirty="0" smtClean="0">
                <a:sym typeface="Wingdings"/>
              </a:rPr>
              <a:t>(too) Sophisticated, SLF6 kernel needs patch</a:t>
            </a:r>
          </a:p>
          <a:p>
            <a:pPr lvl="2"/>
            <a:r>
              <a:rPr lang="en-US" dirty="0" smtClean="0">
                <a:sym typeface="Wingdings"/>
              </a:rPr>
              <a:t>Maybe it will get “simple”</a:t>
            </a:r>
          </a:p>
          <a:p>
            <a:pPr lvl="2"/>
            <a:r>
              <a:rPr lang="en-US" dirty="0"/>
              <a:t>﻿</a:t>
            </a:r>
            <a:r>
              <a:rPr lang="en-US" sz="1600" dirty="0"/>
              <a:t>https://</a:t>
            </a:r>
            <a:r>
              <a:rPr lang="en-US" sz="1600" dirty="0" err="1"/>
              <a:t>lttng.org</a:t>
            </a:r>
            <a:r>
              <a:rPr lang="en-US" sz="1600" dirty="0"/>
              <a:t>/files/doc/man-pages/man3/lttng-ust.3.</a:t>
            </a:r>
            <a:r>
              <a:rPr lang="en-US" sz="1600" dirty="0" smtClean="0"/>
              <a:t>html</a:t>
            </a:r>
          </a:p>
          <a:p>
            <a:pPr lvl="3"/>
            <a:r>
              <a:rPr lang="en-US" sz="1200" dirty="0"/>
              <a:t>Dated ﻿</a:t>
            </a:r>
            <a:r>
              <a:rPr lang="en-US" sz="1200" dirty="0" smtClean="0"/>
              <a:t>February </a:t>
            </a:r>
            <a:r>
              <a:rPr lang="en-US" sz="1200" dirty="0"/>
              <a:t>16, </a:t>
            </a:r>
            <a:r>
              <a:rPr lang="en-US" sz="1200" dirty="0" smtClean="0"/>
              <a:t>2012</a:t>
            </a:r>
          </a:p>
          <a:p>
            <a:pPr lvl="1"/>
            <a:r>
              <a:rPr lang="en-US" dirty="0" smtClean="0"/>
              <a:t>But, significant parts of TRACE are “general </a:t>
            </a:r>
            <a:r>
              <a:rPr lang="en-US" dirty="0" err="1" smtClean="0"/>
              <a:t>unix</a:t>
            </a:r>
            <a:r>
              <a:rPr lang="en-US" dirty="0" smtClean="0"/>
              <a:t>”</a:t>
            </a:r>
          </a:p>
          <a:p>
            <a:pPr lvl="2"/>
            <a:r>
              <a:rPr lang="en-US" dirty="0"/>
              <a:t>r</a:t>
            </a:r>
            <a:r>
              <a:rPr lang="en-US" dirty="0" smtClean="0"/>
              <a:t>ecently </a:t>
            </a:r>
            <a:r>
              <a:rPr lang="en-US" dirty="0" err="1" smtClean="0"/>
              <a:t>TRACE’d</a:t>
            </a:r>
            <a:r>
              <a:rPr lang="en-US" dirty="0" smtClean="0"/>
              <a:t> on SUNOS (user space)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D5DA3-AA7D-F043-8F69-43637440C1B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1799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“Recently”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v</a:t>
            </a:r>
            <a:r>
              <a:rPr lang="en-US" dirty="0" err="1" smtClean="0"/>
              <a:t>syscall</a:t>
            </a:r>
            <a:r>
              <a:rPr lang="en-US" dirty="0" smtClean="0"/>
              <a:t>/</a:t>
            </a:r>
            <a:r>
              <a:rPr lang="en-US" dirty="0" err="1" smtClean="0"/>
              <a:t>vDSO</a:t>
            </a:r>
            <a:endParaRPr lang="en-US" dirty="0" smtClean="0"/>
          </a:p>
          <a:p>
            <a:r>
              <a:rPr lang="en-US" dirty="0" err="1" smtClean="0"/>
              <a:t>cmpxchg</a:t>
            </a:r>
            <a:r>
              <a:rPr lang="en-US" dirty="0" smtClean="0"/>
              <a:t> – c/</a:t>
            </a:r>
            <a:r>
              <a:rPr lang="en-US" dirty="0" err="1" smtClean="0"/>
              <a:t>c++</a:t>
            </a:r>
            <a:r>
              <a:rPr lang="en-US" dirty="0" smtClean="0"/>
              <a:t>11 atomics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Thread local storage as part of c/</a:t>
            </a:r>
            <a:r>
              <a:rPr lang="en-US" dirty="0" err="1" smtClean="0"/>
              <a:t>c++</a:t>
            </a:r>
            <a:r>
              <a:rPr lang="en-US" dirty="0" smtClean="0"/>
              <a:t>11</a:t>
            </a:r>
          </a:p>
          <a:p>
            <a:r>
              <a:rPr lang="en-US" dirty="0" smtClean="0"/>
              <a:t>Kernel event tracing</a:t>
            </a:r>
            <a:br>
              <a:rPr lang="en-US" dirty="0" smtClean="0"/>
            </a:br>
            <a:endParaRPr lang="en-US" dirty="0" smtClean="0"/>
          </a:p>
          <a:p>
            <a:pPr lvl="1"/>
            <a:r>
              <a:rPr lang="en-US" dirty="0" err="1" smtClean="0"/>
              <a:t>mmap</a:t>
            </a:r>
            <a:r>
              <a:rPr lang="en-US" dirty="0" smtClean="0"/>
              <a:t> read-only, no </a:t>
            </a:r>
            <a:r>
              <a:rPr lang="en-US" dirty="0" err="1" smtClean="0"/>
              <a:t>printk</a:t>
            </a:r>
            <a:r>
              <a:rPr lang="en-US" dirty="0" smtClean="0"/>
              <a:t> module option</a:t>
            </a:r>
          </a:p>
          <a:p>
            <a:pPr lvl="1"/>
            <a:r>
              <a:rPr lang="en-US" dirty="0"/>
              <a:t>n</a:t>
            </a:r>
            <a:r>
              <a:rPr lang="en-US" dirty="0" smtClean="0"/>
              <a:t>o </a:t>
            </a:r>
            <a:r>
              <a:rPr lang="en-US" dirty="0" err="1" smtClean="0"/>
              <a:t>syscall</a:t>
            </a:r>
            <a:r>
              <a:rPr lang="en-US" dirty="0" smtClean="0"/>
              <a:t> (except at </a:t>
            </a:r>
            <a:r>
              <a:rPr lang="en-US" dirty="0" err="1" smtClean="0"/>
              <a:t>init</a:t>
            </a:r>
            <a:r>
              <a:rPr lang="en-US" dirty="0" smtClean="0"/>
              <a:t>) tracing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D5DA3-AA7D-F043-8F69-43637440C1B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03151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TRACE 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863" y="1417639"/>
            <a:ext cx="8224373" cy="3724167"/>
          </a:xfrm>
        </p:spPr>
        <p:txBody>
          <a:bodyPr>
            <a:normAutofit/>
          </a:bodyPr>
          <a:lstStyle/>
          <a:p>
            <a:r>
              <a:rPr lang="en-US" dirty="0"/>
              <a:t>﻿simple ... </a:t>
            </a:r>
            <a:r>
              <a:rPr lang="en-US" sz="1800" dirty="0" smtClean="0"/>
              <a:t>(and complex/sophisticated </a:t>
            </a:r>
            <a:r>
              <a:rPr lang="en-US" sz="1800" dirty="0"/>
              <a:t>too </a:t>
            </a:r>
            <a:r>
              <a:rPr lang="en-US" sz="1800" dirty="0" smtClean="0"/>
              <a:t>– details, controllability)</a:t>
            </a:r>
          </a:p>
          <a:p>
            <a:pPr lvl="1"/>
            <a:r>
              <a:rPr lang="en-US" sz="2000" dirty="0"/>
              <a:t>﻿</a:t>
            </a:r>
            <a:r>
              <a:rPr lang="en-US" sz="2400" dirty="0" smtClean="0"/>
              <a:t>fundamentally:</a:t>
            </a:r>
          </a:p>
          <a:p>
            <a:pPr lvl="2"/>
            <a:r>
              <a:rPr lang="en-US" dirty="0" smtClean="0"/>
              <a:t>a header </a:t>
            </a:r>
            <a:r>
              <a:rPr lang="en-US" sz="1600" dirty="0" smtClean="0"/>
              <a:t>– 2 macros: TRACE and TRACE_CNTL (advanced usage)</a:t>
            </a:r>
          </a:p>
          <a:p>
            <a:pPr lvl="3"/>
            <a:r>
              <a:rPr lang="en-US" sz="1200" dirty="0"/>
              <a:t>﻿can default to </a:t>
            </a:r>
            <a:r>
              <a:rPr lang="en-US" sz="1200" dirty="0" err="1"/>
              <a:t>printf</a:t>
            </a:r>
            <a:r>
              <a:rPr lang="en-US" sz="1200" dirty="0"/>
              <a:t> (</a:t>
            </a:r>
            <a:r>
              <a:rPr lang="en-US" sz="1200" dirty="0" err="1"/>
              <a:t>tlvlS</a:t>
            </a:r>
            <a:r>
              <a:rPr lang="en-US" sz="1200" dirty="0"/>
              <a:t>) (ref </a:t>
            </a:r>
            <a:r>
              <a:rPr lang="en-US" sz="1200" dirty="0" err="1"/>
              <a:t>printf</a:t>
            </a:r>
            <a:r>
              <a:rPr lang="en-US" sz="1200" dirty="0"/>
              <a:t> debugging</a:t>
            </a:r>
            <a:r>
              <a:rPr lang="en-US" sz="1200" dirty="0" smtClean="0"/>
              <a:t>)</a:t>
            </a:r>
            <a:endParaRPr lang="en-US" dirty="0"/>
          </a:p>
          <a:p>
            <a:pPr lvl="2"/>
            <a:r>
              <a:rPr lang="en-US" dirty="0"/>
              <a:t>﻿a header </a:t>
            </a:r>
            <a:r>
              <a:rPr lang="en-US" dirty="0" smtClean="0"/>
              <a:t>+ </a:t>
            </a:r>
            <a:r>
              <a:rPr lang="en-US" dirty="0"/>
              <a:t>show/control utility </a:t>
            </a:r>
            <a:r>
              <a:rPr lang="en-US" dirty="0" smtClean="0"/>
              <a:t>+ *</a:t>
            </a:r>
            <a:endParaRPr lang="en-US" sz="1600" dirty="0" smtClean="0"/>
          </a:p>
          <a:p>
            <a:pPr lvl="2"/>
            <a:r>
              <a:rPr lang="en-US" dirty="0"/>
              <a:t>﻿</a:t>
            </a:r>
            <a:r>
              <a:rPr lang="en-US" dirty="0" smtClean="0"/>
              <a:t>above +</a:t>
            </a:r>
            <a:r>
              <a:rPr lang="en-US" dirty="0"/>
              <a:t> </a:t>
            </a:r>
            <a:r>
              <a:rPr lang="en-US" dirty="0" smtClean="0"/>
              <a:t>kernel module</a:t>
            </a:r>
          </a:p>
          <a:p>
            <a:pPr lvl="2"/>
            <a:r>
              <a:rPr lang="en-US" dirty="0" err="1"/>
              <a:t>l</a:t>
            </a:r>
            <a:r>
              <a:rPr lang="en-US" dirty="0" err="1" smtClean="0"/>
              <a:t>ibtrace</a:t>
            </a:r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286537" y="5956370"/>
            <a:ext cx="69001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* - optionally</a:t>
            </a:r>
            <a:r>
              <a:rPr lang="en-US" sz="2400" dirty="0"/>
              <a:t>/desirable </a:t>
            </a:r>
            <a:r>
              <a:rPr lang="en-US" sz="2400" dirty="0" err="1"/>
              <a:t>tdelta</a:t>
            </a:r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D5DA3-AA7D-F043-8F69-43637440C1B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1878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 is </a:t>
            </a:r>
            <a:r>
              <a:rPr lang="en-US" sz="2800" dirty="0"/>
              <a:t>(</a:t>
            </a:r>
            <a:r>
              <a:rPr lang="en-US" sz="2800" dirty="0" err="1"/>
              <a:t>cont</a:t>
            </a:r>
            <a:r>
              <a:rPr lang="en-US" sz="2800" dirty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59478"/>
            <a:ext cx="8229600" cy="5376859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fast and slow</a:t>
            </a:r>
          </a:p>
          <a:p>
            <a:r>
              <a:rPr lang="en-US" dirty="0" smtClean="0"/>
              <a:t>fast </a:t>
            </a:r>
            <a:r>
              <a:rPr lang="en-US" sz="2200" dirty="0" smtClean="0"/>
              <a:t>... for the most part; there are always limits </a:t>
            </a:r>
            <a:r>
              <a:rPr lang="en-US" sz="2200" dirty="0" smtClean="0">
                <a:sym typeface="Wingdings"/>
              </a:rPr>
              <a:t></a:t>
            </a:r>
            <a:endParaRPr lang="en-US" sz="2200" dirty="0" smtClean="0"/>
          </a:p>
          <a:p>
            <a:pPr lvl="1"/>
            <a:r>
              <a:rPr lang="en-US" dirty="0" smtClean="0"/>
              <a:t>﻿trace to memory (file) or memories (files)</a:t>
            </a:r>
          </a:p>
          <a:p>
            <a:pPr lvl="2"/>
            <a:r>
              <a:rPr lang="en-US" dirty="0" smtClean="0"/>
              <a:t>circular – </a:t>
            </a:r>
            <a:r>
              <a:rPr lang="en-US" b="1" dirty="0" smtClean="0"/>
              <a:t>no back pressure </a:t>
            </a:r>
            <a:r>
              <a:rPr lang="en-US" dirty="0" smtClean="0"/>
              <a:t>(just possible contention)</a:t>
            </a:r>
          </a:p>
          <a:p>
            <a:pPr lvl="2"/>
            <a:r>
              <a:rPr lang="en-US" dirty="0"/>
              <a:t>n</a:t>
            </a:r>
            <a:r>
              <a:rPr lang="en-US" dirty="0" smtClean="0"/>
              <a:t>o loss, no overwrite with “trigger” functionality</a:t>
            </a:r>
          </a:p>
          <a:p>
            <a:pPr lvl="1"/>
            <a:r>
              <a:rPr lang="en-US" dirty="0" smtClean="0"/>
              <a:t>arguments/</a:t>
            </a:r>
            <a:r>
              <a:rPr lang="en-US" dirty="0" err="1" smtClean="0"/>
              <a:t>fmt</a:t>
            </a:r>
            <a:r>
              <a:rPr lang="en-US" dirty="0" smtClean="0"/>
              <a:t> saved – formatted when </a:t>
            </a:r>
            <a:r>
              <a:rPr lang="en-US" dirty="0" err="1" smtClean="0"/>
              <a:t>show’d</a:t>
            </a:r>
            <a:endParaRPr lang="en-US" dirty="0" smtClean="0"/>
          </a:p>
          <a:p>
            <a:pPr lvl="2"/>
            <a:r>
              <a:rPr lang="en-US" dirty="0"/>
              <a:t>n</a:t>
            </a:r>
            <a:r>
              <a:rPr lang="en-US" dirty="0" smtClean="0"/>
              <a:t>o string arguments – they must be “formatted in” (</a:t>
            </a:r>
            <a:r>
              <a:rPr lang="en-US" dirty="0" err="1" smtClean="0"/>
              <a:t>ie</a:t>
            </a:r>
            <a:r>
              <a:rPr lang="en-US" dirty="0" smtClean="0"/>
              <a:t>. </a:t>
            </a:r>
            <a:r>
              <a:rPr lang="en-US" dirty="0" err="1"/>
              <a:t>s</a:t>
            </a:r>
            <a:r>
              <a:rPr lang="en-US" dirty="0" err="1" smtClean="0"/>
              <a:t>printf</a:t>
            </a:r>
            <a:r>
              <a:rPr lang="en-US" dirty="0" smtClean="0"/>
              <a:t>)</a:t>
            </a:r>
          </a:p>
          <a:p>
            <a:pPr lvl="1"/>
            <a:r>
              <a:rPr lang="en-US" sz="2400" dirty="0" smtClean="0"/>
              <a:t>﻿</a:t>
            </a:r>
            <a:r>
              <a:rPr lang="en-US" sz="2200" dirty="0" smtClean="0"/>
              <a:t>I have seen a couple of times where I've wanted to limit the </a:t>
            </a:r>
            <a:r>
              <a:rPr lang="en-US" sz="2200" dirty="0" err="1" smtClean="0"/>
              <a:t>lvlM</a:t>
            </a:r>
            <a:r>
              <a:rPr lang="en-US" sz="2200" dirty="0" smtClean="0"/>
              <a:t> mask.  Never seen where only a few levels on noticeably effected performance.</a:t>
            </a:r>
          </a:p>
          <a:p>
            <a:pPr lvl="1"/>
            <a:r>
              <a:rPr lang="en-US" dirty="0" smtClean="0"/>
              <a:t>10 to 50 K </a:t>
            </a:r>
            <a:r>
              <a:rPr lang="en-US" dirty="0" err="1" smtClean="0"/>
              <a:t>msgs</a:t>
            </a:r>
            <a:r>
              <a:rPr lang="en-US" dirty="0" smtClean="0"/>
              <a:t>/s </a:t>
            </a:r>
            <a:r>
              <a:rPr lang="en-US" dirty="0" smtClean="0">
                <a:sym typeface="Wingdings"/>
              </a:rPr>
              <a:t> &lt;1% </a:t>
            </a:r>
            <a:r>
              <a:rPr lang="en-US" dirty="0" err="1" smtClean="0">
                <a:sym typeface="Wingdings"/>
              </a:rPr>
              <a:t>cpu</a:t>
            </a:r>
            <a:r>
              <a:rPr lang="en-US" dirty="0" smtClean="0">
                <a:sym typeface="Wingdings"/>
              </a:rPr>
              <a:t>, memory bus bandwidth</a:t>
            </a:r>
            <a:br>
              <a:rPr lang="en-US" dirty="0" smtClean="0">
                <a:sym typeface="Wingdings"/>
              </a:rPr>
            </a:br>
            <a:r>
              <a:rPr lang="en-US" dirty="0" smtClean="0">
                <a:sym typeface="Wingdings"/>
              </a:rPr>
              <a:t>depending upon contention </a:t>
            </a:r>
            <a:r>
              <a:rPr lang="en-US" sz="1700" dirty="0" smtClean="0">
                <a:sym typeface="Wingdings"/>
              </a:rPr>
              <a:t>(and also, to a smaller degree, configuration parameters)</a:t>
            </a:r>
          </a:p>
          <a:p>
            <a:pPr lvl="1"/>
            <a:r>
              <a:rPr lang="en-US" sz="2400" dirty="0" smtClean="0">
                <a:sym typeface="Wingdings"/>
              </a:rPr>
              <a:t>At least an order of magnitude faster/more efficient than general logging to network.</a:t>
            </a:r>
            <a:endParaRPr lang="en-US" sz="2400" dirty="0" smtClean="0"/>
          </a:p>
          <a:p>
            <a:r>
              <a:rPr lang="en-US" dirty="0"/>
              <a:t>s</a:t>
            </a:r>
            <a:r>
              <a:rPr lang="en-US" dirty="0" smtClean="0"/>
              <a:t>low</a:t>
            </a:r>
            <a:r>
              <a:rPr lang="en-US" sz="2400" dirty="0" smtClean="0"/>
              <a:t> – aka </a:t>
            </a:r>
            <a:r>
              <a:rPr lang="en-US" sz="2400" dirty="0" err="1" smtClean="0"/>
              <a:t>printf</a:t>
            </a:r>
            <a:r>
              <a:rPr lang="en-US" sz="2400" dirty="0" smtClean="0"/>
              <a:t> </a:t>
            </a:r>
            <a:r>
              <a:rPr lang="en-US" sz="2400" dirty="0"/>
              <a:t>debugging </a:t>
            </a:r>
            <a:r>
              <a:rPr lang="en-US" sz="2400" dirty="0" smtClean="0"/>
              <a:t>(</a:t>
            </a:r>
            <a:r>
              <a:rPr lang="en-US" sz="2400" dirty="0" err="1" smtClean="0"/>
              <a:t>tlvlS</a:t>
            </a:r>
            <a:r>
              <a:rPr lang="en-US" sz="2400" dirty="0" smtClean="0"/>
              <a:t> – no buffer file)</a:t>
            </a:r>
            <a:endParaRPr lang="en-US" sz="2400" dirty="0"/>
          </a:p>
          <a:p>
            <a:pPr lvl="1"/>
            <a:r>
              <a:rPr lang="en-US" sz="2000" dirty="0"/>
              <a:t>aka console logging  (controllable – timestamps match w/ </a:t>
            </a:r>
            <a:r>
              <a:rPr lang="en-US" sz="2000" dirty="0" err="1" smtClean="0"/>
              <a:t>mem</a:t>
            </a:r>
            <a:r>
              <a:rPr lang="en-US" sz="2000" dirty="0" smtClean="0"/>
              <a:t> (if </a:t>
            </a:r>
            <a:r>
              <a:rPr lang="en-US" sz="2000" dirty="0" err="1" smtClean="0"/>
              <a:t>mem</a:t>
            </a:r>
            <a:r>
              <a:rPr lang="en-US" sz="2000" dirty="0" smtClean="0"/>
              <a:t>))</a:t>
            </a:r>
          </a:p>
          <a:p>
            <a:pPr lvl="1"/>
            <a:r>
              <a:rPr lang="en-US" sz="2000" dirty="0" smtClean="0"/>
              <a:t>TRACE_LOG_FUNCTION – message logger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D5DA3-AA7D-F043-8F69-43637440C1B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9944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TRACE is </a:t>
            </a:r>
            <a:r>
              <a:rPr lang="en-US" sz="2800" dirty="0" smtClean="0"/>
              <a:t>(</a:t>
            </a:r>
            <a:r>
              <a:rPr lang="en-US" sz="2800" dirty="0" err="1" smtClean="0"/>
              <a:t>cont</a:t>
            </a:r>
            <a:r>
              <a:rPr lang="en-US" sz="2800" dirty="0" smtClean="0"/>
              <a:t>)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107" y="1300440"/>
            <a:ext cx="8456080" cy="5055910"/>
          </a:xfrm>
        </p:spPr>
        <p:txBody>
          <a:bodyPr>
            <a:normAutofit/>
          </a:bodyPr>
          <a:lstStyle/>
          <a:p>
            <a:r>
              <a:rPr lang="en-US" dirty="0" smtClean="0"/>
              <a:t>timing – </a:t>
            </a:r>
            <a:r>
              <a:rPr lang="en-US" dirty="0" err="1" smtClean="0"/>
              <a:t>tdelta</a:t>
            </a:r>
            <a:endParaRPr lang="en-US" dirty="0" smtClean="0"/>
          </a:p>
          <a:p>
            <a:pPr lvl="1"/>
            <a:r>
              <a:rPr lang="en-US" sz="2400" dirty="0" smtClean="0"/>
              <a:t>Absolute </a:t>
            </a:r>
            <a:r>
              <a:rPr lang="en-US" sz="2400" dirty="0" err="1" smtClean="0"/>
              <a:t>tod</a:t>
            </a:r>
            <a:r>
              <a:rPr lang="en-US" sz="2400" dirty="0" smtClean="0"/>
              <a:t>; convert, delta, stats with </a:t>
            </a:r>
            <a:r>
              <a:rPr lang="en-US" sz="2400" dirty="0" err="1" smtClean="0"/>
              <a:t>trace_delta.pl</a:t>
            </a:r>
            <a:endParaRPr lang="en-US" sz="2400" dirty="0" smtClean="0"/>
          </a:p>
          <a:p>
            <a:pPr lvl="1"/>
            <a:r>
              <a:rPr lang="en-US" sz="2400" dirty="0" smtClean="0"/>
              <a:t>Start with calculation… then do the measurement</a:t>
            </a:r>
          </a:p>
          <a:p>
            <a:r>
              <a:rPr lang="en-US" dirty="0"/>
              <a:t>﻿everything on 1 </a:t>
            </a:r>
            <a:r>
              <a:rPr lang="en-US" dirty="0" smtClean="0"/>
              <a:t>line     </a:t>
            </a:r>
            <a:r>
              <a:rPr lang="en-US" sz="2000" dirty="0" smtClean="0"/>
              <a:t>can be long line </a:t>
            </a:r>
            <a:r>
              <a:rPr lang="en-US" sz="2000" dirty="0" smtClean="0">
                <a:sym typeface="Wingdings"/>
              </a:rPr>
              <a:t></a:t>
            </a:r>
            <a:endParaRPr lang="en-US" sz="2000" dirty="0"/>
          </a:p>
          <a:p>
            <a:pPr lvl="1"/>
            <a:r>
              <a:rPr lang="en-US" sz="2000" dirty="0"/>
              <a:t>﻿</a:t>
            </a:r>
            <a:r>
              <a:rPr lang="en-US" dirty="0"/>
              <a:t>part of the </a:t>
            </a:r>
            <a:r>
              <a:rPr lang="en-US" dirty="0" err="1"/>
              <a:t>unix</a:t>
            </a:r>
            <a:r>
              <a:rPr lang="en-US" dirty="0"/>
              <a:t> philosophy -- </a:t>
            </a:r>
            <a:r>
              <a:rPr lang="en-US" dirty="0" smtClean="0"/>
              <a:t>filter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D5DA3-AA7D-F043-8F69-43637440C1B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2889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 is </a:t>
            </a:r>
            <a:r>
              <a:rPr lang="en-US" sz="2800" dirty="0"/>
              <a:t>(</a:t>
            </a:r>
            <a:r>
              <a:rPr lang="en-US" sz="2800" dirty="0" err="1"/>
              <a:t>cont</a:t>
            </a:r>
            <a:r>
              <a:rPr lang="en-US" sz="2800" dirty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﻿</a:t>
            </a:r>
            <a:r>
              <a:rPr lang="en-US" dirty="0" smtClean="0"/>
              <a:t>controllable</a:t>
            </a:r>
          </a:p>
          <a:p>
            <a:pPr lvl="1"/>
            <a:r>
              <a:rPr lang="en-US" dirty="0"/>
              <a:t>﻿an array of </a:t>
            </a:r>
            <a:r>
              <a:rPr lang="en-US" dirty="0" smtClean="0"/>
              <a:t>bits</a:t>
            </a:r>
            <a:br>
              <a:rPr lang="en-US" dirty="0" smtClean="0"/>
            </a:br>
            <a:r>
              <a:rPr lang="da-DK" dirty="0"/>
              <a:t>﻿</a:t>
            </a:r>
            <a:r>
              <a:rPr lang="da-DK" sz="1200" dirty="0">
                <a:latin typeface="Courier"/>
                <a:cs typeface="Courier"/>
              </a:rPr>
              <a:t>$ TRACE_LVLS=-</a:t>
            </a:r>
            <a:r>
              <a:rPr lang="da-DK" sz="1200" dirty="0" smtClean="0">
                <a:latin typeface="Courier"/>
                <a:cs typeface="Courier"/>
              </a:rPr>
              <a:t>1 </a:t>
            </a:r>
            <a:r>
              <a:rPr lang="da-DK" sz="1200" dirty="0" err="1" smtClean="0">
                <a:latin typeface="Courier"/>
                <a:cs typeface="Courier"/>
              </a:rPr>
              <a:t>ttids</a:t>
            </a:r>
            <a:r>
              <a:rPr lang="da-DK" sz="1200" dirty="0" smtClean="0">
                <a:latin typeface="Courier"/>
                <a:cs typeface="Courier"/>
              </a:rPr>
              <a:t/>
            </a:r>
            <a:br>
              <a:rPr lang="da-DK" sz="1200" dirty="0" smtClean="0">
                <a:latin typeface="Courier"/>
                <a:cs typeface="Courier"/>
              </a:rPr>
            </a:br>
            <a:r>
              <a:rPr lang="da-DK" sz="1200" dirty="0" smtClean="0">
                <a:latin typeface="Courier"/>
                <a:cs typeface="Courier"/>
              </a:rPr>
              <a:t>mode</a:t>
            </a:r>
            <a:r>
              <a:rPr lang="da-DK" sz="1200" dirty="0">
                <a:latin typeface="Courier"/>
                <a:cs typeface="Courier"/>
              </a:rPr>
              <a:t>:                               M=0                S=</a:t>
            </a:r>
            <a:r>
              <a:rPr lang="da-DK" sz="1200" dirty="0" smtClean="0">
                <a:latin typeface="Courier"/>
                <a:cs typeface="Courier"/>
              </a:rPr>
              <a:t>1</a:t>
            </a:r>
            <a:br>
              <a:rPr lang="da-DK" sz="1200" dirty="0" smtClean="0">
                <a:latin typeface="Courier"/>
                <a:cs typeface="Courier"/>
              </a:rPr>
            </a:br>
            <a:r>
              <a:rPr lang="da-DK" sz="1200" dirty="0" smtClean="0">
                <a:latin typeface="Courier"/>
                <a:cs typeface="Courier"/>
              </a:rPr>
              <a:t>TID             </a:t>
            </a:r>
            <a:r>
              <a:rPr lang="da-DK" sz="1200" dirty="0">
                <a:latin typeface="Courier"/>
                <a:cs typeface="Courier"/>
              </a:rPr>
              <a:t>NAME              </a:t>
            </a:r>
            <a:r>
              <a:rPr lang="da-DK" sz="1200" dirty="0" err="1">
                <a:latin typeface="Courier"/>
                <a:cs typeface="Courier"/>
              </a:rPr>
              <a:t>maskM</a:t>
            </a:r>
            <a:r>
              <a:rPr lang="da-DK" sz="1200" dirty="0">
                <a:latin typeface="Courier"/>
                <a:cs typeface="Courier"/>
              </a:rPr>
              <a:t>              </a:t>
            </a:r>
            <a:r>
              <a:rPr lang="da-DK" sz="1200" dirty="0" err="1">
                <a:latin typeface="Courier"/>
                <a:cs typeface="Courier"/>
              </a:rPr>
              <a:t>maskS</a:t>
            </a:r>
            <a:r>
              <a:rPr lang="da-DK" sz="1200" dirty="0">
                <a:latin typeface="Courier"/>
                <a:cs typeface="Courier"/>
              </a:rPr>
              <a:t>              </a:t>
            </a:r>
            <a:r>
              <a:rPr lang="da-DK" sz="1200" dirty="0" err="1" smtClean="0">
                <a:latin typeface="Courier"/>
                <a:cs typeface="Courier"/>
              </a:rPr>
              <a:t>maskT</a:t>
            </a:r>
            <a:r>
              <a:rPr lang="da-DK" sz="1200" dirty="0" smtClean="0">
                <a:latin typeface="Courier"/>
                <a:cs typeface="Courier"/>
              </a:rPr>
              <a:t/>
            </a:r>
            <a:br>
              <a:rPr lang="da-DK" sz="1200" dirty="0" smtClean="0">
                <a:latin typeface="Courier"/>
                <a:cs typeface="Courier"/>
              </a:rPr>
            </a:br>
            <a:r>
              <a:rPr lang="da-DK" sz="1200" dirty="0" smtClean="0">
                <a:latin typeface="Courier"/>
                <a:cs typeface="Courier"/>
              </a:rPr>
              <a:t>-</a:t>
            </a:r>
            <a:r>
              <a:rPr lang="da-DK" sz="1200" dirty="0">
                <a:latin typeface="Courier"/>
                <a:cs typeface="Courier"/>
              </a:rPr>
              <a:t>-- ---------------- ------------------ ------------------ -----------------</a:t>
            </a:r>
            <a:r>
              <a:rPr lang="da-DK" sz="1200" dirty="0" smtClean="0">
                <a:latin typeface="Courier"/>
                <a:cs typeface="Courier"/>
              </a:rPr>
              <a:t>-</a:t>
            </a:r>
            <a:br>
              <a:rPr lang="da-DK" sz="1200" dirty="0" smtClean="0">
                <a:latin typeface="Courier"/>
                <a:cs typeface="Courier"/>
              </a:rPr>
            </a:br>
            <a:r>
              <a:rPr lang="da-DK" sz="1200" dirty="0" smtClean="0">
                <a:latin typeface="Courier"/>
                <a:cs typeface="Courier"/>
              </a:rPr>
              <a:t>  0            </a:t>
            </a:r>
            <a:r>
              <a:rPr lang="da-DK" sz="1200" dirty="0">
                <a:latin typeface="Courier"/>
                <a:cs typeface="Courier"/>
              </a:rPr>
              <a:t>TRACE 0x0000000000000001 0xffffffffffffffff </a:t>
            </a:r>
            <a:r>
              <a:rPr lang="da-DK" sz="1200" dirty="0" smtClean="0">
                <a:latin typeface="Courier"/>
                <a:cs typeface="Courier"/>
              </a:rPr>
              <a:t>0x0000000000000000</a:t>
            </a:r>
            <a:br>
              <a:rPr lang="da-DK" sz="1200" dirty="0" smtClean="0">
                <a:latin typeface="Courier"/>
                <a:cs typeface="Courier"/>
              </a:rPr>
            </a:br>
            <a:r>
              <a:rPr lang="da-DK" sz="1200" dirty="0" smtClean="0">
                <a:latin typeface="Courier"/>
                <a:cs typeface="Courier"/>
              </a:rPr>
              <a:t>  </a:t>
            </a:r>
            <a:r>
              <a:rPr lang="da-DK" sz="1200" dirty="0">
                <a:latin typeface="Courier"/>
                <a:cs typeface="Courier"/>
              </a:rPr>
              <a:t>1          _TRACE_ 0x0000000000000001 0x0000000000000000 </a:t>
            </a:r>
            <a:r>
              <a:rPr lang="da-DK" sz="1200" dirty="0" smtClean="0">
                <a:latin typeface="Courier"/>
                <a:cs typeface="Courier"/>
              </a:rPr>
              <a:t>0x0000000000000000</a:t>
            </a:r>
            <a:r>
              <a:rPr lang="en-US" sz="1200" dirty="0" smtClean="0">
                <a:latin typeface="Courier"/>
                <a:cs typeface="Courier"/>
              </a:rPr>
              <a:t/>
            </a:r>
            <a:br>
              <a:rPr lang="en-US" sz="1200" dirty="0" smtClean="0">
                <a:latin typeface="Courier"/>
                <a:cs typeface="Courier"/>
              </a:rPr>
            </a:br>
            <a:r>
              <a:rPr lang="en-US" sz="1200" dirty="0" smtClean="0">
                <a:latin typeface="Courier"/>
                <a:cs typeface="Courier"/>
              </a:rPr>
              <a:t/>
            </a:r>
            <a:br>
              <a:rPr lang="en-US" sz="1200" dirty="0" smtClean="0">
                <a:latin typeface="Courier"/>
                <a:cs typeface="Courier"/>
              </a:rPr>
            </a:br>
            <a:r>
              <a:rPr lang="en-US" sz="1200" dirty="0" smtClean="0">
                <a:latin typeface="Courier"/>
                <a:cs typeface="Courier"/>
              </a:rPr>
              <a:t/>
            </a:r>
            <a:br>
              <a:rPr lang="en-US" sz="1200" dirty="0" smtClean="0">
                <a:latin typeface="Courier"/>
                <a:cs typeface="Courier"/>
              </a:rPr>
            </a:br>
            <a:endParaRPr lang="en-US" sz="1200" dirty="0" smtClean="0">
              <a:latin typeface="Courier"/>
              <a:cs typeface="Courier"/>
            </a:endParaRPr>
          </a:p>
          <a:p>
            <a:r>
              <a:rPr lang="en-US" dirty="0" smtClean="0"/>
              <a:t>need to add </a:t>
            </a:r>
            <a:r>
              <a:rPr lang="en-US" dirty="0" err="1" smtClean="0"/>
              <a:t>lvl</a:t>
            </a:r>
            <a:r>
              <a:rPr lang="en-US" dirty="0" smtClean="0"/>
              <a:t> number to bit mask convert to make it easy for some users</a:t>
            </a:r>
            <a:endParaRPr lang="en-US" dirty="0"/>
          </a:p>
          <a:p>
            <a:pPr lvl="1"/>
            <a:endParaRPr lang="da-DK" sz="1200" dirty="0" smtClean="0">
              <a:latin typeface="Courier"/>
              <a:cs typeface="Courier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D5DA3-AA7D-F043-8F69-43637440C1B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6127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TRACE is NOT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﻿sampling </a:t>
            </a:r>
            <a:r>
              <a:rPr lang="en-US" dirty="0" smtClean="0"/>
              <a:t>profiler</a:t>
            </a:r>
          </a:p>
          <a:p>
            <a:r>
              <a:rPr lang="en-US" dirty="0"/>
              <a:t>﻿performance </a:t>
            </a:r>
            <a:r>
              <a:rPr lang="en-US" dirty="0" smtClean="0"/>
              <a:t>counter measurement</a:t>
            </a:r>
          </a:p>
          <a:p>
            <a:r>
              <a:rPr lang="en-US" dirty="0"/>
              <a:t>﻿</a:t>
            </a:r>
            <a:r>
              <a:rPr lang="en-US" dirty="0" smtClean="0"/>
              <a:t>debugger – breakpoint/single step</a:t>
            </a:r>
          </a:p>
          <a:p>
            <a:r>
              <a:rPr lang="en-US" dirty="0" smtClean="0"/>
              <a:t>tightly packing data</a:t>
            </a:r>
          </a:p>
          <a:p>
            <a:r>
              <a:rPr lang="en-US" dirty="0" smtClean="0"/>
              <a:t>“throttling”  (no throttling parameters)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D5DA3-AA7D-F043-8F69-43637440C1B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1082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tshow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1981" y="1600200"/>
            <a:ext cx="8684533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﻿</a:t>
            </a:r>
            <a:r>
              <a:rPr lang="en-US" sz="1400" dirty="0">
                <a:latin typeface="Courier"/>
                <a:cs typeface="Courier"/>
              </a:rPr>
              <a:t>$ TRACE_SHOW="HTIL" </a:t>
            </a:r>
            <a:r>
              <a:rPr lang="en-US" sz="1400" dirty="0" err="1">
                <a:latin typeface="Courier"/>
                <a:cs typeface="Courier"/>
              </a:rPr>
              <a:t>tshow</a:t>
            </a:r>
            <a:r>
              <a:rPr lang="en-US" sz="1400" dirty="0">
                <a:latin typeface="Courier"/>
                <a:cs typeface="Courier"/>
              </a:rPr>
              <a:t> </a:t>
            </a:r>
            <a:r>
              <a:rPr lang="en-US" sz="1400" dirty="0" smtClean="0">
                <a:latin typeface="Courier"/>
                <a:cs typeface="Courier"/>
              </a:rPr>
              <a:t>10</a:t>
            </a:r>
          </a:p>
          <a:p>
            <a:pPr marL="0" indent="0">
              <a:buNone/>
            </a:pPr>
            <a:r>
              <a:rPr lang="en-US" sz="1400" dirty="0" smtClean="0">
                <a:latin typeface="Courier"/>
                <a:cs typeface="Courier"/>
              </a:rPr>
              <a:t>          </a:t>
            </a:r>
            <a:r>
              <a:rPr lang="en-US" sz="1400" dirty="0" err="1">
                <a:latin typeface="Courier"/>
                <a:cs typeface="Courier"/>
              </a:rPr>
              <a:t>us_tod</a:t>
            </a:r>
            <a:r>
              <a:rPr lang="en-US" sz="1400" dirty="0">
                <a:latin typeface="Courier"/>
                <a:cs typeface="Courier"/>
              </a:rPr>
              <a:t> TID lv </a:t>
            </a:r>
            <a:r>
              <a:rPr lang="en-US" sz="1400" dirty="0" err="1" smtClean="0">
                <a:latin typeface="Courier"/>
                <a:cs typeface="Courier"/>
              </a:rPr>
              <a:t>msg</a:t>
            </a:r>
            <a:endParaRPr lang="en-US" sz="1400" dirty="0" smtClean="0">
              <a:latin typeface="Courier"/>
              <a:cs typeface="Courier"/>
            </a:endParaRPr>
          </a:p>
          <a:p>
            <a:pPr marL="0" indent="0">
              <a:buNone/>
            </a:pPr>
            <a:r>
              <a:rPr lang="en-US" sz="1400" dirty="0" smtClean="0">
                <a:latin typeface="Courier"/>
                <a:cs typeface="Courier"/>
              </a:rPr>
              <a:t>-</a:t>
            </a:r>
            <a:r>
              <a:rPr lang="en-US" sz="1400" dirty="0">
                <a:latin typeface="Courier"/>
                <a:cs typeface="Courier"/>
              </a:rPr>
              <a:t>--------------- --- -</a:t>
            </a:r>
            <a:r>
              <a:rPr lang="en-US" sz="1400" dirty="0" smtClean="0">
                <a:latin typeface="Courier"/>
                <a:cs typeface="Courier"/>
              </a:rPr>
              <a:t>- -----------------------------</a:t>
            </a:r>
          </a:p>
          <a:p>
            <a:pPr marL="0" indent="0">
              <a:buNone/>
            </a:pPr>
            <a:r>
              <a:rPr lang="en-US" sz="1400" dirty="0" smtClean="0">
                <a:latin typeface="Courier"/>
                <a:cs typeface="Courier"/>
              </a:rPr>
              <a:t>1394662919691795  </a:t>
            </a:r>
            <a:r>
              <a:rPr lang="en-US" sz="1400" dirty="0">
                <a:latin typeface="Courier"/>
                <a:cs typeface="Courier"/>
              </a:rPr>
              <a:t>18  0 back to </a:t>
            </a:r>
            <a:r>
              <a:rPr lang="en-US" sz="1400" dirty="0" err="1" smtClean="0">
                <a:latin typeface="Courier"/>
                <a:cs typeface="Courier"/>
              </a:rPr>
              <a:t>example_main</a:t>
            </a:r>
            <a:endParaRPr lang="en-US" sz="1400" dirty="0" smtClean="0">
              <a:latin typeface="Courier"/>
              <a:cs typeface="Courier"/>
            </a:endParaRPr>
          </a:p>
          <a:p>
            <a:pPr marL="0" indent="0">
              <a:buNone/>
            </a:pPr>
            <a:r>
              <a:rPr lang="en-US" sz="1400" dirty="0" smtClean="0">
                <a:latin typeface="Courier"/>
                <a:cs typeface="Courier"/>
              </a:rPr>
              <a:t>1394662919691623  </a:t>
            </a:r>
            <a:r>
              <a:rPr lang="en-US" sz="1400" dirty="0">
                <a:latin typeface="Courier"/>
                <a:cs typeface="Courier"/>
              </a:rPr>
              <a:t>18  0 hello from example_sub1() after  calling example_sub2(</a:t>
            </a:r>
            <a:r>
              <a:rPr lang="en-US" sz="1400" dirty="0" smtClean="0">
                <a:latin typeface="Courier"/>
                <a:cs typeface="Courier"/>
              </a:rPr>
              <a:t>)</a:t>
            </a:r>
          </a:p>
          <a:p>
            <a:pPr marL="0" indent="0">
              <a:buNone/>
            </a:pPr>
            <a:r>
              <a:rPr lang="en-US" sz="1400" dirty="0" smtClean="0">
                <a:latin typeface="Courier"/>
                <a:cs typeface="Courier"/>
              </a:rPr>
              <a:t>1394662919691612  </a:t>
            </a:r>
            <a:r>
              <a:rPr lang="en-US" sz="1400" dirty="0">
                <a:latin typeface="Courier"/>
                <a:cs typeface="Courier"/>
              </a:rPr>
              <a:t>18  0 hello from example_sub1() before calling example_sub2(</a:t>
            </a:r>
            <a:r>
              <a:rPr lang="en-US" sz="1400" dirty="0" smtClean="0">
                <a:latin typeface="Courier"/>
                <a:cs typeface="Courier"/>
              </a:rPr>
              <a:t>)</a:t>
            </a:r>
          </a:p>
          <a:p>
            <a:pPr marL="0" indent="0">
              <a:buNone/>
            </a:pPr>
            <a:r>
              <a:rPr lang="en-US" sz="1400" dirty="0" smtClean="0">
                <a:latin typeface="Courier"/>
                <a:cs typeface="Courier"/>
              </a:rPr>
              <a:t>1394662919691554  </a:t>
            </a:r>
            <a:r>
              <a:rPr lang="en-US" sz="1400" dirty="0">
                <a:latin typeface="Courier"/>
                <a:cs typeface="Courier"/>
              </a:rPr>
              <a:t>18  0 hello from example_sub1() after  calling example_sub2(</a:t>
            </a:r>
            <a:r>
              <a:rPr lang="en-US" sz="1400" dirty="0" smtClean="0">
                <a:latin typeface="Courier"/>
                <a:cs typeface="Courier"/>
              </a:rPr>
              <a:t>)</a:t>
            </a:r>
          </a:p>
          <a:p>
            <a:pPr marL="0" indent="0">
              <a:buNone/>
            </a:pPr>
            <a:r>
              <a:rPr lang="en-US" sz="1400" dirty="0" smtClean="0">
                <a:latin typeface="Courier"/>
                <a:cs typeface="Courier"/>
              </a:rPr>
              <a:t>1394662919691542  </a:t>
            </a:r>
            <a:r>
              <a:rPr lang="en-US" sz="1400" dirty="0">
                <a:latin typeface="Courier"/>
                <a:cs typeface="Courier"/>
              </a:rPr>
              <a:t>18  0 hello from example_sub1() before calling example_sub2(</a:t>
            </a:r>
            <a:r>
              <a:rPr lang="en-US" sz="1400" dirty="0" smtClean="0">
                <a:latin typeface="Courier"/>
                <a:cs typeface="Courier"/>
              </a:rPr>
              <a:t>)</a:t>
            </a:r>
          </a:p>
          <a:p>
            <a:pPr marL="0" indent="0">
              <a:buNone/>
            </a:pPr>
            <a:r>
              <a:rPr lang="en-US" sz="1400" dirty="0" smtClean="0">
                <a:latin typeface="Courier"/>
                <a:cs typeface="Courier"/>
              </a:rPr>
              <a:t>1394662919691524  </a:t>
            </a:r>
            <a:r>
              <a:rPr lang="en-US" sz="1400" dirty="0">
                <a:latin typeface="Courier"/>
                <a:cs typeface="Courier"/>
              </a:rPr>
              <a:t>18  0 hello from example_sub1() after  calling example_sub2(</a:t>
            </a:r>
            <a:r>
              <a:rPr lang="en-US" sz="1400" dirty="0" smtClean="0">
                <a:latin typeface="Courier"/>
                <a:cs typeface="Courier"/>
              </a:rPr>
              <a:t>)</a:t>
            </a:r>
          </a:p>
          <a:p>
            <a:pPr marL="0" indent="0">
              <a:buNone/>
            </a:pPr>
            <a:r>
              <a:rPr lang="en-US" sz="1400" dirty="0" smtClean="0">
                <a:latin typeface="Courier"/>
                <a:cs typeface="Courier"/>
              </a:rPr>
              <a:t>1394662919691512  </a:t>
            </a:r>
            <a:r>
              <a:rPr lang="en-US" sz="1400" dirty="0">
                <a:latin typeface="Courier"/>
                <a:cs typeface="Courier"/>
              </a:rPr>
              <a:t>18  0 hello from example_sub1() before calling example_sub2(</a:t>
            </a:r>
            <a:r>
              <a:rPr lang="en-US" sz="1400" dirty="0" smtClean="0">
                <a:latin typeface="Courier"/>
                <a:cs typeface="Courier"/>
              </a:rPr>
              <a:t>)</a:t>
            </a:r>
          </a:p>
          <a:p>
            <a:pPr marL="0" indent="0">
              <a:buNone/>
            </a:pPr>
            <a:r>
              <a:rPr lang="en-US" sz="1400" dirty="0" smtClean="0">
                <a:latin typeface="Courier"/>
                <a:cs typeface="Courier"/>
              </a:rPr>
              <a:t>1394662919691500  </a:t>
            </a:r>
            <a:r>
              <a:rPr lang="en-US" sz="1400" dirty="0">
                <a:latin typeface="Courier"/>
                <a:cs typeface="Courier"/>
              </a:rPr>
              <a:t>18  0 hello from example_sub1() after  calling example_sub2(</a:t>
            </a:r>
            <a:r>
              <a:rPr lang="en-US" sz="1400" dirty="0" smtClean="0">
                <a:latin typeface="Courier"/>
                <a:cs typeface="Courier"/>
              </a:rPr>
              <a:t>)</a:t>
            </a:r>
          </a:p>
          <a:p>
            <a:pPr marL="0" indent="0">
              <a:buNone/>
            </a:pPr>
            <a:r>
              <a:rPr lang="en-US" sz="1400" dirty="0" smtClean="0">
                <a:latin typeface="Courier"/>
                <a:cs typeface="Courier"/>
              </a:rPr>
              <a:t>1394662919691400  </a:t>
            </a:r>
            <a:r>
              <a:rPr lang="en-US" sz="1400" dirty="0">
                <a:latin typeface="Courier"/>
                <a:cs typeface="Courier"/>
              </a:rPr>
              <a:t>18  0 hello from example_sub1() before calling example_sub2(</a:t>
            </a:r>
            <a:r>
              <a:rPr lang="en-US" sz="1400" dirty="0" smtClean="0">
                <a:latin typeface="Courier"/>
                <a:cs typeface="Courier"/>
              </a:rPr>
              <a:t>)</a:t>
            </a:r>
          </a:p>
          <a:p>
            <a:pPr marL="0" indent="0">
              <a:buNone/>
            </a:pPr>
            <a:r>
              <a:rPr lang="en-US" sz="1400" dirty="0" smtClean="0">
                <a:latin typeface="Courier"/>
                <a:cs typeface="Courier"/>
              </a:rPr>
              <a:t>1394662919691213  </a:t>
            </a:r>
            <a:r>
              <a:rPr lang="en-US" sz="1400" dirty="0">
                <a:latin typeface="Courier"/>
                <a:cs typeface="Courier"/>
              </a:rPr>
              <a:t>18  0 hello from example_sub1() after  calling example_sub2()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D5DA3-AA7D-F043-8F69-43637440C1B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81982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28651</TotalTime>
  <Words>356</Words>
  <Application>Microsoft Macintosh PowerPoint</Application>
  <PresentationFormat>On-screen Show (4:3)</PresentationFormat>
  <Paragraphs>144</Paragraphs>
  <Slides>15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(Ron’s) TRACE v3</vt:lpstr>
      <vt:lpstr>History/Future</vt:lpstr>
      <vt:lpstr>“Recently”</vt:lpstr>
      <vt:lpstr>TRACE is</vt:lpstr>
      <vt:lpstr>TRACE is (cont)</vt:lpstr>
      <vt:lpstr>TRACE is (cont)</vt:lpstr>
      <vt:lpstr>TRACE is (cont)</vt:lpstr>
      <vt:lpstr>TRACE is NOT</vt:lpstr>
      <vt:lpstr>tshow</vt:lpstr>
      <vt:lpstr>fmt spec</vt:lpstr>
      <vt:lpstr>trace.h 5-in-1</vt:lpstr>
      <vt:lpstr>Issues and “to do”</vt:lpstr>
      <vt:lpstr>Fundamentals</vt:lpstr>
      <vt:lpstr>Basic Features</vt:lpstr>
      <vt:lpstr>Usability</vt:lpstr>
    </vt:vector>
  </TitlesOfParts>
  <Company>Fermilab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Ron Rechenmacher</dc:creator>
  <cp:lastModifiedBy>Ron Rechenmacher</cp:lastModifiedBy>
  <cp:revision>62</cp:revision>
  <dcterms:created xsi:type="dcterms:W3CDTF">2013-01-07T19:42:06Z</dcterms:created>
  <dcterms:modified xsi:type="dcterms:W3CDTF">2015-05-08T16:07:13Z</dcterms:modified>
</cp:coreProperties>
</file>